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4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AF90AD-1B5B-409F-99A9-B41E0594D4D9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5032DB-4DDB-4CFA-AD87-DD01782081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247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5032DB-4DDB-4CFA-AD87-DD017820810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563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478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07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829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798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40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597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17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2043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8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4802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317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A233B-2570-4A8A-B9C9-C9CBF1C10164}" type="datetimeFigureOut">
              <a:rPr lang="ru-RU" smtClean="0"/>
              <a:t>19.05.2025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AF8A5-A65B-4BDB-9DF9-59E61CC757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3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Дифференциация звуков [д]-[т] в слогах и словах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0620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i="1" dirty="0" smtClean="0"/>
              <a:t>	Боро</a:t>
            </a:r>
            <a:r>
              <a:rPr lang="ru-RU" sz="6000" i="1" dirty="0" smtClean="0">
                <a:solidFill>
                  <a:schemeClr val="accent1">
                    <a:lumMod val="75000"/>
                  </a:schemeClr>
                </a:solidFill>
              </a:rPr>
              <a:t>д</a:t>
            </a:r>
            <a:r>
              <a:rPr lang="ru-RU" sz="6000" i="1" dirty="0" smtClean="0"/>
              <a:t>а</a:t>
            </a:r>
            <a:r>
              <a:rPr lang="ru-RU" sz="6000" i="1" dirty="0"/>
              <a:t>, </a:t>
            </a:r>
            <a:r>
              <a:rPr lang="ru-RU" sz="6000" i="1" dirty="0" smtClean="0"/>
              <a:t>у</a:t>
            </a:r>
            <a:r>
              <a:rPr lang="ru-RU" sz="6000" i="1" dirty="0" smtClean="0">
                <a:solidFill>
                  <a:srgbClr val="0070C0"/>
                </a:solidFill>
              </a:rPr>
              <a:t>д</a:t>
            </a:r>
            <a:r>
              <a:rPr lang="ru-RU" sz="6000" i="1" dirty="0" smtClean="0"/>
              <a:t>очка</a:t>
            </a:r>
            <a:r>
              <a:rPr lang="ru-RU" sz="6000" i="1" dirty="0"/>
              <a:t>, </a:t>
            </a:r>
            <a:r>
              <a:rPr lang="ru-RU" sz="6000" i="1" dirty="0" smtClean="0"/>
              <a:t>с</a:t>
            </a:r>
            <a:r>
              <a:rPr lang="ru-RU" sz="6000" i="1" dirty="0" smtClean="0">
                <a:solidFill>
                  <a:srgbClr val="0070C0"/>
                </a:solidFill>
              </a:rPr>
              <a:t>т</a:t>
            </a:r>
            <a:r>
              <a:rPr lang="ru-RU" sz="6000" i="1" dirty="0" smtClean="0"/>
              <a:t>рела</a:t>
            </a:r>
            <a:r>
              <a:rPr lang="ru-RU" sz="6000" i="1" dirty="0"/>
              <a:t>, </a:t>
            </a:r>
            <a:endParaRPr lang="ru-RU" sz="6000" i="1" dirty="0" smtClean="0"/>
          </a:p>
          <a:p>
            <a:pPr marL="0" indent="0">
              <a:buNone/>
            </a:pPr>
            <a:r>
              <a:rPr lang="ru-RU" sz="6000" i="1" dirty="0" smtClean="0"/>
              <a:t>свис</a:t>
            </a:r>
            <a:r>
              <a:rPr lang="ru-RU" sz="6000" i="1" dirty="0" smtClean="0">
                <a:solidFill>
                  <a:srgbClr val="0070C0"/>
                </a:solidFill>
              </a:rPr>
              <a:t>т</a:t>
            </a:r>
            <a:r>
              <a:rPr lang="ru-RU" sz="6000" i="1" dirty="0" smtClean="0"/>
              <a:t>ок</a:t>
            </a:r>
            <a:r>
              <a:rPr lang="ru-RU" sz="6000" i="1" dirty="0"/>
              <a:t>, </a:t>
            </a:r>
            <a:r>
              <a:rPr lang="ru-RU" sz="6000" i="1" dirty="0" smtClean="0"/>
              <a:t>по</a:t>
            </a:r>
            <a:r>
              <a:rPr lang="ru-RU" sz="6000" i="1" dirty="0" smtClean="0">
                <a:solidFill>
                  <a:srgbClr val="0070C0"/>
                </a:solidFill>
              </a:rPr>
              <a:t>д</a:t>
            </a:r>
            <a:r>
              <a:rPr lang="ru-RU" sz="6000" i="1" dirty="0" smtClean="0"/>
              <a:t>руга</a:t>
            </a:r>
            <a:r>
              <a:rPr lang="ru-RU" sz="6000" i="1" dirty="0"/>
              <a:t>, </a:t>
            </a:r>
            <a:r>
              <a:rPr lang="ru-RU" sz="6000" i="1" dirty="0" smtClean="0"/>
              <a:t>по</a:t>
            </a:r>
            <a:r>
              <a:rPr lang="ru-RU" sz="6000" i="1" dirty="0" smtClean="0">
                <a:solidFill>
                  <a:srgbClr val="0070C0"/>
                </a:solidFill>
              </a:rPr>
              <a:t>д</a:t>
            </a:r>
            <a:r>
              <a:rPr lang="ru-RU" sz="6000" i="1" dirty="0" smtClean="0"/>
              <a:t>боро</a:t>
            </a:r>
            <a:r>
              <a:rPr lang="ru-RU" sz="6000" i="1" dirty="0" smtClean="0">
                <a:solidFill>
                  <a:srgbClr val="0070C0"/>
                </a:solidFill>
              </a:rPr>
              <a:t>д</a:t>
            </a:r>
            <a:r>
              <a:rPr lang="ru-RU" sz="6000" i="1" dirty="0" smtClean="0"/>
              <a:t>ок,</a:t>
            </a:r>
          </a:p>
          <a:p>
            <a:pPr marL="0" indent="0">
              <a:buNone/>
            </a:pPr>
            <a:r>
              <a:rPr lang="ru-RU" sz="6000" i="1" dirty="0" smtClean="0"/>
              <a:t>запла</a:t>
            </a:r>
            <a:r>
              <a:rPr lang="ru-RU" sz="6000" i="1" dirty="0" smtClean="0">
                <a:solidFill>
                  <a:srgbClr val="0070C0"/>
                </a:solidFill>
              </a:rPr>
              <a:t>т</a:t>
            </a:r>
            <a:r>
              <a:rPr lang="ru-RU" sz="6000" i="1" dirty="0" smtClean="0"/>
              <a:t>ка</a:t>
            </a:r>
            <a:r>
              <a:rPr lang="ru-RU" sz="6000" i="1" dirty="0"/>
              <a:t>.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802445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492" y="1459523"/>
            <a:ext cx="10316308" cy="47174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   </a:t>
            </a:r>
            <a:r>
              <a:rPr lang="ru-RU" sz="4800" b="1" dirty="0" smtClean="0"/>
              <a:t>Т                                                        Д</a:t>
            </a:r>
          </a:p>
          <a:p>
            <a:pPr marL="0" indent="0">
              <a:buNone/>
            </a:pPr>
            <a:r>
              <a:rPr lang="ru-RU" sz="4800" dirty="0"/>
              <a:t>в</a:t>
            </a:r>
            <a:r>
              <a:rPr lang="ru-RU" sz="4800" dirty="0" smtClean="0"/>
              <a:t>етка                                               ведро</a:t>
            </a:r>
          </a:p>
          <a:p>
            <a:pPr marL="0" indent="0">
              <a:buNone/>
            </a:pPr>
            <a:r>
              <a:rPr lang="ru-RU" sz="4800" dirty="0"/>
              <a:t>т</a:t>
            </a:r>
            <a:r>
              <a:rPr lang="ru-RU" sz="4800" dirty="0" smtClean="0"/>
              <a:t>руба                                               посуда</a:t>
            </a:r>
          </a:p>
          <a:p>
            <a:pPr marL="0" indent="0">
              <a:buNone/>
            </a:pPr>
            <a:r>
              <a:rPr lang="ru-RU" sz="4800" dirty="0"/>
              <a:t>т</a:t>
            </a:r>
            <a:r>
              <a:rPr lang="ru-RU" sz="4800" dirty="0" smtClean="0"/>
              <a:t>рава                                               дверь</a:t>
            </a:r>
          </a:p>
          <a:p>
            <a:pPr marL="0" indent="0">
              <a:buNone/>
            </a:pPr>
            <a:r>
              <a:rPr lang="ru-RU" sz="4800" dirty="0"/>
              <a:t>с</a:t>
            </a:r>
            <a:r>
              <a:rPr lang="ru-RU" sz="4800" dirty="0" smtClean="0"/>
              <a:t>тук</a:t>
            </a:r>
            <a:r>
              <a:rPr lang="ru-RU" sz="4800" dirty="0" smtClean="0"/>
              <a:t>                                                  радуга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9312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40014" y="615462"/>
            <a:ext cx="4308231" cy="6119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620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0084"/>
          <a:stretch/>
        </p:blipFill>
        <p:spPr>
          <a:xfrm>
            <a:off x="2778369" y="0"/>
            <a:ext cx="5579985" cy="6664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2089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8481646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Чтоб в морозы печь топить,</a:t>
            </a:r>
          </a:p>
          <a:p>
            <a:pPr marL="0" indent="0">
              <a:buNone/>
            </a:pPr>
            <a:r>
              <a:rPr lang="ru-RU" sz="5400" dirty="0"/>
              <a:t>Мы должны их нарубить.</a:t>
            </a:r>
          </a:p>
          <a:p>
            <a:pPr marL="0" indent="0">
              <a:buNone/>
            </a:pPr>
            <a:r>
              <a:rPr lang="ru-RU" sz="5400" dirty="0"/>
              <a:t>И в сенях или в сарае</a:t>
            </a:r>
          </a:p>
          <a:p>
            <a:pPr marL="0" indent="0">
              <a:buNone/>
            </a:pPr>
            <a:r>
              <a:rPr lang="ru-RU" sz="5400" dirty="0"/>
              <a:t>Их поленницей сложить</a:t>
            </a:r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9196754" y="1825625"/>
            <a:ext cx="2157046" cy="435133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2798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0785" y="791309"/>
            <a:ext cx="5313538" cy="5337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4072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Пробиваюсь я в апреле</a:t>
            </a:r>
          </a:p>
          <a:p>
            <a:pPr marL="0" indent="0">
              <a:buNone/>
            </a:pPr>
            <a:r>
              <a:rPr lang="ru-RU" sz="5400" dirty="0"/>
              <a:t>– Все поля позеленели!</a:t>
            </a:r>
          </a:p>
          <a:p>
            <a:pPr marL="0" indent="0">
              <a:buNone/>
            </a:pPr>
            <a:r>
              <a:rPr lang="ru-RU" sz="5400" dirty="0"/>
              <a:t>Покрываю, как ковер,</a:t>
            </a:r>
          </a:p>
          <a:p>
            <a:pPr marL="0" indent="0">
              <a:buNone/>
            </a:pPr>
            <a:r>
              <a:rPr lang="ru-RU" sz="5400" dirty="0"/>
              <a:t>Поле, луг и школьный двор</a:t>
            </a:r>
          </a:p>
        </p:txBody>
      </p:sp>
    </p:spTree>
    <p:extLst>
      <p:ext uri="{BB962C8B-B14F-4D97-AF65-F5344CB8AC3E}">
        <p14:creationId xmlns:p14="http://schemas.microsoft.com/office/powerpoint/2010/main" val="744319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199" y="1690688"/>
            <a:ext cx="10345615" cy="420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997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124" t="24411" r="52298" b="51501"/>
          <a:stretch/>
        </p:blipFill>
        <p:spPr>
          <a:xfrm>
            <a:off x="1934308" y="1554040"/>
            <a:ext cx="7666892" cy="458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6291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1944981"/>
              </p:ext>
            </p:extLst>
          </p:nvPr>
        </p:nvGraphicFramePr>
        <p:xfrm>
          <a:off x="0" y="-2"/>
          <a:ext cx="12192001" cy="68580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6681">
                  <a:extLst>
                    <a:ext uri="{9D8B030D-6E8A-4147-A177-3AD203B41FA5}">
                      <a16:colId xmlns:a16="http://schemas.microsoft.com/office/drawing/2014/main" val="190355681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233023945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84626097"/>
                    </a:ext>
                  </a:extLst>
                </a:gridCol>
                <a:gridCol w="3049320">
                  <a:extLst>
                    <a:ext uri="{9D8B030D-6E8A-4147-A177-3AD203B41FA5}">
                      <a16:colId xmlns:a16="http://schemas.microsoft.com/office/drawing/2014/main" val="1639113288"/>
                    </a:ext>
                  </a:extLst>
                </a:gridCol>
              </a:tblGrid>
              <a:tr h="1714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до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ту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то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>
                          <a:solidFill>
                            <a:schemeClr val="tx1"/>
                          </a:solidFill>
                          <a:effectLst/>
                        </a:rPr>
                        <a:t>ду</a:t>
                      </a:r>
                      <a:endParaRPr lang="ru-RU" sz="48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217549"/>
                  </a:ext>
                </a:extLst>
              </a:tr>
              <a:tr h="1714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ты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ды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ди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ти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661027"/>
                  </a:ext>
                </a:extLst>
              </a:tr>
              <a:tr h="1714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дя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тя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дё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 err="1">
                          <a:solidFill>
                            <a:schemeClr val="tx1"/>
                          </a:solidFill>
                          <a:effectLst/>
                        </a:rPr>
                        <a:t>тё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750266"/>
                  </a:ext>
                </a:extLst>
              </a:tr>
              <a:tr h="17145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dirty="0">
                          <a:solidFill>
                            <a:schemeClr val="tx1"/>
                          </a:solidFill>
                          <a:effectLst/>
                        </a:rPr>
                        <a:t>та</a:t>
                      </a:r>
                      <a:endParaRPr lang="ru-RU" sz="4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дю</a:t>
                      </a:r>
                      <a:endParaRPr lang="ru-RU" sz="48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4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</a:t>
                      </a: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5791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4477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97</Words>
  <Application>Microsoft Office PowerPoint</Application>
  <PresentationFormat>Широкоэкранный</PresentationFormat>
  <Paragraphs>52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Дифференциация звуков [д]-[т] в слогах и словах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Проверка</vt:lpstr>
      <vt:lpstr>Проверка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Дрягина</dc:creator>
  <cp:lastModifiedBy>Дрягина</cp:lastModifiedBy>
  <cp:revision>8</cp:revision>
  <dcterms:created xsi:type="dcterms:W3CDTF">2025-05-19T07:34:21Z</dcterms:created>
  <dcterms:modified xsi:type="dcterms:W3CDTF">2025-05-19T09:10:12Z</dcterms:modified>
</cp:coreProperties>
</file>