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8" r:id="rId4"/>
    <p:sldId id="283" r:id="rId5"/>
    <p:sldId id="256" r:id="rId6"/>
    <p:sldId id="257" r:id="rId7"/>
    <p:sldId id="265" r:id="rId8"/>
    <p:sldId id="280" r:id="rId9"/>
    <p:sldId id="270" r:id="rId10"/>
    <p:sldId id="269" r:id="rId11"/>
    <p:sldId id="281" r:id="rId12"/>
    <p:sldId id="267" r:id="rId13"/>
    <p:sldId id="282" r:id="rId14"/>
    <p:sldId id="285" r:id="rId15"/>
    <p:sldId id="274" r:id="rId16"/>
    <p:sldId id="275" r:id="rId17"/>
    <p:sldId id="278" r:id="rId18"/>
    <p:sldId id="279" r:id="rId19"/>
    <p:sldId id="286" r:id="rId20"/>
    <p:sldId id="29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660"/>
  </p:normalViewPr>
  <p:slideViewPr>
    <p:cSldViewPr>
      <p:cViewPr varScale="1">
        <p:scale>
          <a:sx n="64" d="100"/>
          <a:sy n="64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geometry.far.ru/images_for_content/var/1-1.gif" TargetMode="External"/><Relationship Id="rId7" Type="http://schemas.openxmlformats.org/officeDocument/2006/relationships/hyperlink" Target="http://geometry.far.ru/images_for_content/var/3-1.gif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gif"/><Relationship Id="rId5" Type="http://schemas.openxmlformats.org/officeDocument/2006/relationships/hyperlink" Target="http://geometry.far.ru/images_for_content/var/2-1.gif" TargetMode="Externa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Решение задач по теме «Многогранники»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&amp;Gcy;&amp;ocy;&amp;lcy;&amp;ocy;&amp;vcy;&amp;ocy;&amp;lcy;&amp;ocy;&amp;mcy;&amp;kcy;&amp;acy; &amp;icy;&amp;zcy; &amp;zcy;&amp;vcy;&amp;iocy;&amp;zcy;&amp;dcy;&amp;ocy;&amp;chcy;&amp;iecy;&amp;kcy; 305x294 257KB &amp;Acy;&amp;ncy;&amp;icy;&amp;mcy;&amp;acy;&amp;tscy;&amp;icy;&amp;yacy; GIF &amp;zcy;&amp;vcy;&amp;iecy;&amp;zcy;&amp;dcy;&amp;acy;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39752" y="1772816"/>
            <a:ext cx="4392488" cy="4234072"/>
          </a:xfrm>
          <a:prstGeom prst="rect">
            <a:avLst/>
          </a:prstGeom>
          <a:noFill/>
        </p:spPr>
      </p:pic>
      <p:pic>
        <p:nvPicPr>
          <p:cNvPr id="25610" name="Picture 10" descr="http://www.mathematics.ru/courses/stereometry/content/chapter8/section/paragraph1/images/0800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8052895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052736"/>
            <a:ext cx="8712968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Многогранник, составленный из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-угольника 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треугольников.</a:t>
            </a:r>
          </a:p>
        </p:txBody>
      </p:sp>
      <p:sp>
        <p:nvSpPr>
          <p:cNvPr id="8" name="Заголовок 16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103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ПИРАМИДА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im8-tub-ru.yandex.net/i?id=126396857-5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49563"/>
            <a:ext cx="3960440" cy="45005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55576" y="51571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sz="1400" dirty="0" smtClean="0"/>
              <a:t>1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566124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r>
              <a:rPr lang="ru-RU" sz="1400" dirty="0" smtClean="0"/>
              <a:t>2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691680" y="378904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r>
              <a:rPr lang="en-US" sz="1400" dirty="0" smtClean="0"/>
              <a:t>n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99792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 flipV="1">
            <a:off x="2411760" y="5013176"/>
            <a:ext cx="45720" cy="457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2411760" y="2060848"/>
            <a:ext cx="121156" cy="2952328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051720" y="47251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</a:t>
            </a:r>
            <a:endParaRPr lang="ru-RU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6084168" y="4149080"/>
            <a:ext cx="14401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0" y="1076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42875" cy="619125"/>
          </a:xfrm>
          <a:prstGeom prst="rect">
            <a:avLst/>
          </a:prstGeom>
          <a:noFill/>
        </p:spPr>
      </p:pic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436096" y="1772816"/>
            <a:ext cx="2376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основание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боковые грани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вершина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боковые ребра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высота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000" baseline="-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000" baseline="-300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</a:t>
            </a:r>
            <a:r>
              <a:rPr lang="ru-RU" sz="2000" baseline="-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виды пирамид</a:t>
            </a:r>
            <a:endParaRPr lang="ru-RU" sz="2000" baseline="-30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51720" y="6021288"/>
            <a:ext cx="129614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  <p:bldP spid="17" grpId="0" animBg="1"/>
      <p:bldP spid="20" grpId="0"/>
      <p:bldP spid="24586" grpId="0"/>
      <p:bldP spid="22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436096" y="1772816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основание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боковые грани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боковые ребра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высота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апофема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000" baseline="-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aseline="-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Правильная пирамида</a:t>
            </a:r>
          </a:p>
        </p:txBody>
      </p:sp>
      <p:pic>
        <p:nvPicPr>
          <p:cNvPr id="3" name="Picture 9" descr="C:\Users\home\Desktop\фото\picture\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830826" cy="4104456"/>
          </a:xfrm>
          <a:prstGeom prst="rect">
            <a:avLst/>
          </a:prstGeom>
          <a:noFill/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6156176" y="4149080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6444208" y="4149080"/>
            <a:ext cx="99703" cy="432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4797152"/>
            <a:ext cx="8534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Платоновы тела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536" y="476672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Призма, в основании которой лежит параллелограмм.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2492896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Прямоугольный параллелепипед, у которого все три измерения равны.</a:t>
            </a:r>
          </a:p>
        </p:txBody>
      </p:sp>
      <p:pic>
        <p:nvPicPr>
          <p:cNvPr id="1026" name="Picture 2" descr="http://im2-tub-ru.yandex.net/i?id=266491909-2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204864"/>
            <a:ext cx="1313426" cy="12961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extrusionH="76200">
            <a:extrusionClr>
              <a:schemeClr val="accent6">
                <a:lumMod val="20000"/>
                <a:lumOff val="80000"/>
              </a:schemeClr>
            </a:extrusionClr>
          </a:sp3d>
        </p:spPr>
      </p:pic>
      <p:sp>
        <p:nvSpPr>
          <p:cNvPr id="14" name="TextBox 13"/>
          <p:cNvSpPr txBox="1"/>
          <p:nvPr/>
        </p:nvSpPr>
        <p:spPr>
          <a:xfrm>
            <a:off x="8676456" y="263691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948264" y="3717032"/>
            <a:ext cx="161967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6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полн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6a</a:t>
            </a:r>
            <a:r>
              <a:rPr kumimoji="0" lang="en-US" sz="2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im7-tub-ru.yandex.net/i?id=376901438-0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3868" y="4365104"/>
            <a:ext cx="3348372" cy="2232248"/>
          </a:xfrm>
          <a:prstGeom prst="rect">
            <a:avLst/>
          </a:prstGeom>
          <a:noFill/>
        </p:spPr>
      </p:pic>
      <p:grpSp>
        <p:nvGrpSpPr>
          <p:cNvPr id="12" name="Group 2"/>
          <p:cNvGrpSpPr>
            <a:grpSpLocks/>
          </p:cNvGrpSpPr>
          <p:nvPr/>
        </p:nvGrpSpPr>
        <p:grpSpPr bwMode="auto">
          <a:xfrm rot="1012847">
            <a:off x="6863398" y="636797"/>
            <a:ext cx="1771881" cy="1166270"/>
            <a:chOff x="1248" y="717"/>
            <a:chExt cx="2160" cy="1635"/>
          </a:xfrm>
        </p:grpSpPr>
        <p:sp>
          <p:nvSpPr>
            <p:cNvPr id="15" name="Freeform 3"/>
            <p:cNvSpPr>
              <a:spLocks/>
            </p:cNvSpPr>
            <p:nvPr/>
          </p:nvSpPr>
          <p:spPr bwMode="auto">
            <a:xfrm>
              <a:off x="1251" y="717"/>
              <a:ext cx="1512" cy="426"/>
            </a:xfrm>
            <a:custGeom>
              <a:avLst/>
              <a:gdLst>
                <a:gd name="T0" fmla="*/ 0 w 1512"/>
                <a:gd name="T1" fmla="*/ 420 h 426"/>
                <a:gd name="T2" fmla="*/ 1026 w 1512"/>
                <a:gd name="T3" fmla="*/ 426 h 426"/>
                <a:gd name="T4" fmla="*/ 1512 w 1512"/>
                <a:gd name="T5" fmla="*/ 3 h 426"/>
                <a:gd name="T6" fmla="*/ 474 w 1512"/>
                <a:gd name="T7" fmla="*/ 0 h 426"/>
                <a:gd name="T8" fmla="*/ 0 w 1512"/>
                <a:gd name="T9" fmla="*/ 420 h 4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12"/>
                <a:gd name="T16" fmla="*/ 0 h 426"/>
                <a:gd name="T17" fmla="*/ 1512 w 1512"/>
                <a:gd name="T18" fmla="*/ 426 h 4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12" h="426">
                  <a:moveTo>
                    <a:pt x="0" y="420"/>
                  </a:moveTo>
                  <a:lnTo>
                    <a:pt x="1026" y="426"/>
                  </a:lnTo>
                  <a:lnTo>
                    <a:pt x="1512" y="3"/>
                  </a:lnTo>
                  <a:lnTo>
                    <a:pt x="474" y="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2283" y="720"/>
              <a:ext cx="1125" cy="1629"/>
            </a:xfrm>
            <a:custGeom>
              <a:avLst/>
              <a:gdLst>
                <a:gd name="T0" fmla="*/ 648 w 1125"/>
                <a:gd name="T1" fmla="*/ 1629 h 1629"/>
                <a:gd name="T2" fmla="*/ 1125 w 1125"/>
                <a:gd name="T3" fmla="*/ 1215 h 1629"/>
                <a:gd name="T4" fmla="*/ 480 w 1125"/>
                <a:gd name="T5" fmla="*/ 0 h 1629"/>
                <a:gd name="T6" fmla="*/ 0 w 1125"/>
                <a:gd name="T7" fmla="*/ 417 h 1629"/>
                <a:gd name="T8" fmla="*/ 648 w 1125"/>
                <a:gd name="T9" fmla="*/ 1629 h 1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5"/>
                <a:gd name="T16" fmla="*/ 0 h 1629"/>
                <a:gd name="T17" fmla="*/ 1125 w 1125"/>
                <a:gd name="T18" fmla="*/ 1629 h 1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5" h="1629">
                  <a:moveTo>
                    <a:pt x="648" y="1629"/>
                  </a:moveTo>
                  <a:lnTo>
                    <a:pt x="1125" y="1215"/>
                  </a:lnTo>
                  <a:lnTo>
                    <a:pt x="480" y="0"/>
                  </a:lnTo>
                  <a:lnTo>
                    <a:pt x="0" y="417"/>
                  </a:lnTo>
                  <a:lnTo>
                    <a:pt x="648" y="1629"/>
                  </a:lnTo>
                  <a:close/>
                </a:path>
              </a:pathLst>
            </a:cu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1248" y="1137"/>
              <a:ext cx="1680" cy="1215"/>
            </a:xfrm>
            <a:custGeom>
              <a:avLst/>
              <a:gdLst>
                <a:gd name="T0" fmla="*/ 639 w 1680"/>
                <a:gd name="T1" fmla="*/ 1212 h 1215"/>
                <a:gd name="T2" fmla="*/ 1680 w 1680"/>
                <a:gd name="T3" fmla="*/ 1215 h 1215"/>
                <a:gd name="T4" fmla="*/ 1035 w 1680"/>
                <a:gd name="T5" fmla="*/ 0 h 1215"/>
                <a:gd name="T6" fmla="*/ 0 w 1680"/>
                <a:gd name="T7" fmla="*/ 15 h 1215"/>
                <a:gd name="T8" fmla="*/ 639 w 1680"/>
                <a:gd name="T9" fmla="*/ 1212 h 1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80"/>
                <a:gd name="T16" fmla="*/ 0 h 1215"/>
                <a:gd name="T17" fmla="*/ 1680 w 1680"/>
                <a:gd name="T18" fmla="*/ 1215 h 1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80" h="1215">
                  <a:moveTo>
                    <a:pt x="639" y="1212"/>
                  </a:moveTo>
                  <a:lnTo>
                    <a:pt x="1680" y="1215"/>
                  </a:lnTo>
                  <a:lnTo>
                    <a:pt x="1035" y="0"/>
                  </a:lnTo>
                  <a:lnTo>
                    <a:pt x="0" y="15"/>
                  </a:lnTo>
                  <a:lnTo>
                    <a:pt x="639" y="1212"/>
                  </a:lnTo>
                  <a:close/>
                </a:path>
              </a:pathLst>
            </a:custGeom>
            <a:solidFill>
              <a:srgbClr val="FFFF6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1248" y="720"/>
              <a:ext cx="2160" cy="1632"/>
              <a:chOff x="1248" y="720"/>
              <a:chExt cx="3408" cy="2784"/>
            </a:xfrm>
          </p:grpSpPr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 flipV="1">
                <a:off x="2256" y="2784"/>
                <a:ext cx="76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8"/>
              <p:cNvSpPr>
                <a:spLocks/>
              </p:cNvSpPr>
              <p:nvPr/>
            </p:nvSpPr>
            <p:spPr bwMode="auto">
              <a:xfrm>
                <a:off x="3024" y="2784"/>
                <a:ext cx="1632" cy="1"/>
              </a:xfrm>
              <a:custGeom>
                <a:avLst/>
                <a:gdLst>
                  <a:gd name="T0" fmla="*/ 0 w 1632"/>
                  <a:gd name="T1" fmla="*/ 0 h 1"/>
                  <a:gd name="T2" fmla="*/ 1632 w 1632"/>
                  <a:gd name="T3" fmla="*/ 0 h 1"/>
                  <a:gd name="T4" fmla="*/ 0 60000 65536"/>
                  <a:gd name="T5" fmla="*/ 0 60000 65536"/>
                  <a:gd name="T6" fmla="*/ 0 w 1632"/>
                  <a:gd name="T7" fmla="*/ 0 h 1"/>
                  <a:gd name="T8" fmla="*/ 1632 w 1632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32" h="1">
                    <a:moveTo>
                      <a:pt x="0" y="0"/>
                    </a:moveTo>
                    <a:lnTo>
                      <a:pt x="1632" y="0"/>
                    </a:lnTo>
                  </a:path>
                </a:pathLst>
              </a:custGeom>
              <a:solidFill>
                <a:srgbClr val="FFFF66"/>
              </a:solidFill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 flipH="1">
                <a:off x="3888" y="2784"/>
                <a:ext cx="76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2" name="Group 10"/>
              <p:cNvGrpSpPr>
                <a:grpSpLocks/>
              </p:cNvGrpSpPr>
              <p:nvPr/>
            </p:nvGrpSpPr>
            <p:grpSpPr bwMode="auto">
              <a:xfrm>
                <a:off x="1248" y="720"/>
                <a:ext cx="2400" cy="720"/>
                <a:chOff x="720" y="3168"/>
                <a:chExt cx="2400" cy="720"/>
              </a:xfrm>
            </p:grpSpPr>
            <p:sp>
              <p:nvSpPr>
                <p:cNvPr id="29" name="Line 11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16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352" y="3168"/>
                  <a:ext cx="768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720" y="3168"/>
                  <a:ext cx="768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2" name="Line 14"/>
                <p:cNvSpPr>
                  <a:spLocks noChangeShapeType="1"/>
                </p:cNvSpPr>
                <p:nvPr/>
              </p:nvSpPr>
              <p:spPr bwMode="auto">
                <a:xfrm>
                  <a:off x="1488" y="3168"/>
                  <a:ext cx="16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>
                <a:off x="2256" y="3504"/>
                <a:ext cx="16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4" name="Group 16"/>
              <p:cNvGrpSpPr>
                <a:grpSpLocks/>
              </p:cNvGrpSpPr>
              <p:nvPr/>
            </p:nvGrpSpPr>
            <p:grpSpPr bwMode="auto">
              <a:xfrm>
                <a:off x="1248" y="720"/>
                <a:ext cx="3408" cy="2784"/>
                <a:chOff x="-288" y="1152"/>
                <a:chExt cx="3408" cy="2736"/>
              </a:xfrm>
            </p:grpSpPr>
            <p:sp>
              <p:nvSpPr>
                <p:cNvPr id="25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115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115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7" name="Line 19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187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-288" y="187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35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88640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Проверка формул</a:t>
            </a:r>
          </a:p>
        </p:txBody>
      </p:sp>
      <p:pic>
        <p:nvPicPr>
          <p:cNvPr id="24577" name="Picture 1" descr="C:\Users\home\Pictures\2013-03-15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992888" cy="594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61665"/>
          </a:xfr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512967"/>
            <a:ext cx="432048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Если точки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-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середины рёбер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тетраэдра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DACB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 неверным является утверждение: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прямые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­параллельные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прямые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пересекающиеся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прямые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скрещивающиеся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прямые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MN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DB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скрещивающиеся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9512" y="4221088"/>
            <a:ext cx="41764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данных утверждений верным является: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прямые не имеют общих точек, то они параллельны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прямые параллельны, то они не имеют общих точек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две прямые параллельны одной и той же плоскости, то они -параллельны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две прямые перпендикулярны одной и той же прямой, то они – параллельны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">
            <a:hlinkClick r:id="rId3" tgtFrame="&quot;_blank&quot;"/>
          </p:cNvPr>
          <p:cNvPicPr/>
          <p:nvPr/>
        </p:nvPicPr>
        <p:blipFill>
          <a:blip r:embed="rId4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755576" y="2564904"/>
            <a:ext cx="2448272" cy="16151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62068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ABCDA</a:t>
            </a:r>
            <a:r>
              <a:rPr lang="ru-RU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куб,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-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точка пересечения диагоналей грани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Линейным углом двугранного угла 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ВАСВ</a:t>
            </a:r>
            <a:r>
              <a:rPr lang="ru-RU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является</a:t>
            </a: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1600" baseline="-2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ОА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угол не обозначен 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">
            <a:hlinkClick r:id="rId5" tgtFrame="&quot;_blank&quot;"/>
          </p:cNvPr>
          <p:cNvPicPr/>
          <p:nvPr/>
        </p:nvPicPr>
        <p:blipFill>
          <a:blip r:embed="rId6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687879" y="1412776"/>
            <a:ext cx="2456121" cy="17650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357301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AutoNum type="arabicPeriod" startAt="4"/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ABCD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прямоугольник. Отрезок ВО перпендикулярен     плоскости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ABC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Расстояние от точки О до прямой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DC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равно длине отрезка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OD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ВС </a:t>
            </a:r>
          </a:p>
        </p:txBody>
      </p:sp>
      <p:pic>
        <p:nvPicPr>
          <p:cNvPr id="9" name="Рисунок 8" descr="3">
            <a:hlinkClick r:id="rId7" tgtFrame="&quot;_blank&quot;"/>
          </p:cNvPr>
          <p:cNvPicPr/>
          <p:nvPr/>
        </p:nvPicPr>
        <p:blipFill>
          <a:blip r:embed="rId8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6444208" y="4509120"/>
            <a:ext cx="2501973" cy="1903228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>
            <a:stCxn id="2" idx="2"/>
          </p:cNvCxnSpPr>
          <p:nvPr/>
        </p:nvCxnSpPr>
        <p:spPr>
          <a:xfrm>
            <a:off x="4438328" y="650305"/>
            <a:ext cx="61664" cy="5947047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autoRev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Прямая призма</a:t>
            </a:r>
            <a:endParaRPr lang="ru-RU" sz="27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3" name="Picture 1" descr="Изображение 001"/>
          <p:cNvPicPr>
            <a:picLocks noChangeAspect="1" noChangeArrowheads="1"/>
          </p:cNvPicPr>
          <p:nvPr/>
        </p:nvPicPr>
        <p:blipFill>
          <a:blip r:embed="rId2" cstate="print">
            <a:lum contrast="66000"/>
          </a:blip>
          <a:srcRect l="3084" t="15056" r="79384" b="63898"/>
          <a:stretch>
            <a:fillRect/>
          </a:stretch>
        </p:blipFill>
        <p:spPr bwMode="auto">
          <a:xfrm>
            <a:off x="179512" y="1196752"/>
            <a:ext cx="4320480" cy="51467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Уровень 1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Задача 1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dirty="0" smtClean="0">
                <a:solidFill>
                  <a:srgbClr val="FFC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Правильная пирамида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30721" name="Picture 1" descr="Изображение 002"/>
          <p:cNvPicPr>
            <a:picLocks noChangeAspect="1" noChangeArrowheads="1"/>
          </p:cNvPicPr>
          <p:nvPr/>
        </p:nvPicPr>
        <p:blipFill>
          <a:blip r:embed="rId2" cstate="print">
            <a:lum contrast="78000"/>
          </a:blip>
          <a:srcRect l="2310" t="17743" r="81154" b="60739"/>
          <a:stretch>
            <a:fillRect/>
          </a:stretch>
        </p:blipFill>
        <p:spPr bwMode="auto">
          <a:xfrm>
            <a:off x="179512" y="1196752"/>
            <a:ext cx="4176464" cy="4680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Уровень 1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Задача 2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Демоверсия ЕГЭ</a:t>
            </a:r>
            <a:endParaRPr lang="ru-RU" sz="32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528" y="1244269"/>
            <a:ext cx="8280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В9.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Диагональ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AC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основания правильной четырёхугольной пирамиды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SABCD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равна 6. Высота пирамиды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SO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равна 4. Найдите длину бокового ребра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SB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884068" cy="3744416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Уровень 1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Задача 3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Демоверсия ЕГЭ,2013</a:t>
            </a:r>
            <a:endParaRPr lang="ru-RU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23528" y="980728"/>
            <a:ext cx="849694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С2.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Сторона основания правильной треугольной призмы ABCA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B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C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 равна 2, а диагональ боковой грани равна √5. Найдите угол между плоскостью A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NewRomanPSMT" charset="-128"/>
                <a:cs typeface="Times New Roman" pitchFamily="18" charset="0"/>
              </a:rPr>
              <a:t>BC и плоскостью основания призмы.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460432" y="1484784"/>
            <a:ext cx="21602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 descr="C:\Users\home\Desktop\Правильная_треугольная_призм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456384" cy="39604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18864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Уровень 2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Задача 1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37512" cy="208823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В правильной четырехугольной пирамиде сторона основания равна 6 см, а угол наклона боковой грани к плоскости основания равен 60⁰. Найдите боковое ребро пирамиды.</a:t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Уровень 2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6206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Задача 2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http://stavsp.ru/image/106269_4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4104456" cy="439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Повторить теоретический материал по теме «Многогранники».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Применять знания при решении задач.</a:t>
            </a:r>
          </a:p>
          <a:p>
            <a:pPr algn="just">
              <a:buNone/>
            </a:pP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67544" y="1155953"/>
            <a:ext cx="842493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1621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Повторить теорию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162175" algn="l"/>
              </a:tabLst>
            </a:pP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адачи: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62175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1уровень.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Сторона основания правильной треугольной призмы равна 6 см, а диагональ боковой грани 10 см. Найдите площадь боковой и полной поверхности призмы.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62175" algn="l"/>
              </a:tabLst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2уровень.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DABC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пирамида, ∆ АВС – правильный, со стороной 6 см.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⊥ АВС,  двугранный  угол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DBCA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равен 30⁰. Найдите площадь боковой поверхности пирамиды.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2175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 descr="http://forum.homeideas.ru/attachments/91987d1327206812-bloomming_villa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60"/>
            <a:ext cx="8424935" cy="6540899"/>
          </a:xfrm>
          <a:prstGeom prst="rect">
            <a:avLst/>
          </a:prstGeom>
          <a:noFill/>
        </p:spPr>
      </p:pic>
      <p:pic>
        <p:nvPicPr>
          <p:cNvPr id="10242" name="Picture 2" descr="http://www.livegif.ru/Gallery/TECHNIKS/GEOMETRY/22R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717032"/>
            <a:ext cx="3840422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1628800"/>
            <a:ext cx="8898996" cy="2308324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 extrusionH="76200">
            <a:extrusionClr>
              <a:srgbClr val="FFC000"/>
            </a:extrusion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« Вдохновение в геометрии нужно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не меньше, чем в поэзии» </a:t>
            </a: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</a:rPr>
              <a:t>                                       А.С.Пушкин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Формулы </a:t>
            </a:r>
          </a:p>
        </p:txBody>
      </p:sp>
      <p:pic>
        <p:nvPicPr>
          <p:cNvPr id="23554" name="Picture 2" descr="C:\Users\home\Pictures\2013-03-14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417358" cy="572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 rot="20520305" flipH="1">
            <a:off x="554572" y="1476237"/>
            <a:ext cx="2652688" cy="2381957"/>
            <a:chOff x="1248" y="717"/>
            <a:chExt cx="2160" cy="1635"/>
          </a:xfrm>
        </p:grpSpPr>
        <p:sp>
          <p:nvSpPr>
            <p:cNvPr id="5" name="Freeform 25"/>
            <p:cNvSpPr>
              <a:spLocks/>
            </p:cNvSpPr>
            <p:nvPr/>
          </p:nvSpPr>
          <p:spPr bwMode="auto">
            <a:xfrm>
              <a:off x="1251" y="717"/>
              <a:ext cx="1512" cy="426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1026" y="426"/>
                </a:cxn>
                <a:cxn ang="0">
                  <a:pos x="1512" y="3"/>
                </a:cxn>
                <a:cxn ang="0">
                  <a:pos x="474" y="0"/>
                </a:cxn>
                <a:cxn ang="0">
                  <a:pos x="0" y="420"/>
                </a:cxn>
              </a:cxnLst>
              <a:rect l="0" t="0" r="r" b="b"/>
              <a:pathLst>
                <a:path w="1512" h="426">
                  <a:moveTo>
                    <a:pt x="0" y="420"/>
                  </a:moveTo>
                  <a:lnTo>
                    <a:pt x="1026" y="426"/>
                  </a:lnTo>
                  <a:lnTo>
                    <a:pt x="1512" y="3"/>
                  </a:lnTo>
                  <a:lnTo>
                    <a:pt x="474" y="0"/>
                  </a:lnTo>
                  <a:lnTo>
                    <a:pt x="0" y="42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89FFFF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6"/>
            <p:cNvSpPr>
              <a:spLocks/>
            </p:cNvSpPr>
            <p:nvPr/>
          </p:nvSpPr>
          <p:spPr bwMode="auto">
            <a:xfrm>
              <a:off x="2283" y="720"/>
              <a:ext cx="1125" cy="1629"/>
            </a:xfrm>
            <a:custGeom>
              <a:avLst/>
              <a:gdLst/>
              <a:ahLst/>
              <a:cxnLst>
                <a:cxn ang="0">
                  <a:pos x="648" y="1629"/>
                </a:cxn>
                <a:cxn ang="0">
                  <a:pos x="1125" y="1215"/>
                </a:cxn>
                <a:cxn ang="0">
                  <a:pos x="480" y="0"/>
                </a:cxn>
                <a:cxn ang="0">
                  <a:pos x="0" y="417"/>
                </a:cxn>
                <a:cxn ang="0">
                  <a:pos x="648" y="1629"/>
                </a:cxn>
              </a:cxnLst>
              <a:rect l="0" t="0" r="r" b="b"/>
              <a:pathLst>
                <a:path w="1125" h="1629">
                  <a:moveTo>
                    <a:pt x="648" y="1629"/>
                  </a:moveTo>
                  <a:lnTo>
                    <a:pt x="1125" y="1215"/>
                  </a:lnTo>
                  <a:lnTo>
                    <a:pt x="480" y="0"/>
                  </a:lnTo>
                  <a:lnTo>
                    <a:pt x="0" y="417"/>
                  </a:lnTo>
                  <a:lnTo>
                    <a:pt x="648" y="162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89FFFF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7"/>
            <p:cNvSpPr>
              <a:spLocks/>
            </p:cNvSpPr>
            <p:nvPr/>
          </p:nvSpPr>
          <p:spPr bwMode="auto">
            <a:xfrm>
              <a:off x="1248" y="1137"/>
              <a:ext cx="1680" cy="1215"/>
            </a:xfrm>
            <a:custGeom>
              <a:avLst/>
              <a:gdLst/>
              <a:ahLst/>
              <a:cxnLst>
                <a:cxn ang="0">
                  <a:pos x="639" y="1212"/>
                </a:cxn>
                <a:cxn ang="0">
                  <a:pos x="1680" y="1215"/>
                </a:cxn>
                <a:cxn ang="0">
                  <a:pos x="1035" y="0"/>
                </a:cxn>
                <a:cxn ang="0">
                  <a:pos x="0" y="15"/>
                </a:cxn>
                <a:cxn ang="0">
                  <a:pos x="639" y="1212"/>
                </a:cxn>
              </a:cxnLst>
              <a:rect l="0" t="0" r="r" b="b"/>
              <a:pathLst>
                <a:path w="1680" h="1215">
                  <a:moveTo>
                    <a:pt x="639" y="1212"/>
                  </a:moveTo>
                  <a:lnTo>
                    <a:pt x="1680" y="1215"/>
                  </a:lnTo>
                  <a:lnTo>
                    <a:pt x="1035" y="0"/>
                  </a:lnTo>
                  <a:lnTo>
                    <a:pt x="0" y="15"/>
                  </a:lnTo>
                  <a:lnTo>
                    <a:pt x="639" y="121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rect">
                <a:fillToRect l="50000" t="50000" r="50000" b="50000"/>
              </a:path>
            </a:gradFill>
            <a:ln w="1270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1249" y="720"/>
              <a:ext cx="2161" cy="1632"/>
              <a:chOff x="1248" y="720"/>
              <a:chExt cx="3408" cy="2784"/>
            </a:xfrm>
          </p:grpSpPr>
          <p:sp>
            <p:nvSpPr>
              <p:cNvPr id="9" name="Line 29"/>
              <p:cNvSpPr>
                <a:spLocks noChangeShapeType="1"/>
              </p:cNvSpPr>
              <p:nvPr/>
            </p:nvSpPr>
            <p:spPr bwMode="auto">
              <a:xfrm flipV="1">
                <a:off x="2256" y="2784"/>
                <a:ext cx="76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" name="Freeform 30"/>
              <p:cNvSpPr>
                <a:spLocks/>
              </p:cNvSpPr>
              <p:nvPr/>
            </p:nvSpPr>
            <p:spPr bwMode="auto">
              <a:xfrm>
                <a:off x="3024" y="2784"/>
                <a:ext cx="163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32" y="0"/>
                  </a:cxn>
                </a:cxnLst>
                <a:rect l="0" t="0" r="r" b="b"/>
                <a:pathLst>
                  <a:path w="1632" h="1">
                    <a:moveTo>
                      <a:pt x="0" y="0"/>
                    </a:moveTo>
                    <a:lnTo>
                      <a:pt x="1632" y="0"/>
                    </a:ln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Line 31"/>
              <p:cNvSpPr>
                <a:spLocks noChangeShapeType="1"/>
              </p:cNvSpPr>
              <p:nvPr/>
            </p:nvSpPr>
            <p:spPr bwMode="auto">
              <a:xfrm flipH="1">
                <a:off x="3888" y="2784"/>
                <a:ext cx="768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1248" y="720"/>
                <a:ext cx="2400" cy="720"/>
                <a:chOff x="720" y="3168"/>
                <a:chExt cx="2400" cy="720"/>
              </a:xfrm>
            </p:grpSpPr>
            <p:sp>
              <p:nvSpPr>
                <p:cNvPr id="19" name="Line 33"/>
                <p:cNvSpPr>
                  <a:spLocks noChangeShapeType="1"/>
                </p:cNvSpPr>
                <p:nvPr/>
              </p:nvSpPr>
              <p:spPr bwMode="auto">
                <a:xfrm>
                  <a:off x="720" y="3888"/>
                  <a:ext cx="16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352" y="3168"/>
                  <a:ext cx="768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720" y="3168"/>
                  <a:ext cx="768" cy="72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Line 36"/>
                <p:cNvSpPr>
                  <a:spLocks noChangeShapeType="1"/>
                </p:cNvSpPr>
                <p:nvPr/>
              </p:nvSpPr>
              <p:spPr bwMode="auto">
                <a:xfrm>
                  <a:off x="1488" y="3168"/>
                  <a:ext cx="163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2256" y="3504"/>
                <a:ext cx="16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1248" y="720"/>
                <a:ext cx="3408" cy="2784"/>
                <a:chOff x="-288" y="1152"/>
                <a:chExt cx="3408" cy="2736"/>
              </a:xfrm>
            </p:grpSpPr>
            <p:sp>
              <p:nvSpPr>
                <p:cNvPr id="15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2112" y="115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480" y="115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Line 41"/>
                <p:cNvSpPr>
                  <a:spLocks noChangeShapeType="1"/>
                </p:cNvSpPr>
                <p:nvPr/>
              </p:nvSpPr>
              <p:spPr bwMode="auto">
                <a:xfrm flipH="1" flipV="1">
                  <a:off x="1344" y="187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-288" y="1872"/>
                  <a:ext cx="1008" cy="2016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32" name="Group 14"/>
          <p:cNvGrpSpPr>
            <a:grpSpLocks/>
          </p:cNvGrpSpPr>
          <p:nvPr/>
        </p:nvGrpSpPr>
        <p:grpSpPr bwMode="auto">
          <a:xfrm rot="20481908">
            <a:off x="3328007" y="3019948"/>
            <a:ext cx="3118349" cy="3214686"/>
            <a:chOff x="376" y="528"/>
            <a:chExt cx="2408" cy="2840"/>
          </a:xfrm>
        </p:grpSpPr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384" y="536"/>
              <a:ext cx="2400" cy="2832"/>
            </a:xfrm>
            <a:custGeom>
              <a:avLst/>
              <a:gdLst/>
              <a:ahLst/>
              <a:cxnLst>
                <a:cxn ang="0">
                  <a:pos x="0" y="1576"/>
                </a:cxn>
                <a:cxn ang="0">
                  <a:pos x="1448" y="2832"/>
                </a:cxn>
                <a:cxn ang="0">
                  <a:pos x="1488" y="1720"/>
                </a:cxn>
                <a:cxn ang="0">
                  <a:pos x="2400" y="1240"/>
                </a:cxn>
                <a:cxn ang="0">
                  <a:pos x="1064" y="0"/>
                </a:cxn>
              </a:cxnLst>
              <a:rect l="0" t="0" r="r" b="b"/>
              <a:pathLst>
                <a:path w="2400" h="2832">
                  <a:moveTo>
                    <a:pt x="0" y="1576"/>
                  </a:moveTo>
                  <a:lnTo>
                    <a:pt x="1448" y="2832"/>
                  </a:lnTo>
                  <a:lnTo>
                    <a:pt x="1488" y="1720"/>
                  </a:lnTo>
                  <a:lnTo>
                    <a:pt x="2400" y="1240"/>
                  </a:lnTo>
                  <a:lnTo>
                    <a:pt x="106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1816" y="1776"/>
              <a:ext cx="968" cy="1592"/>
            </a:xfrm>
            <a:custGeom>
              <a:avLst/>
              <a:gdLst/>
              <a:ahLst/>
              <a:cxnLst>
                <a:cxn ang="0">
                  <a:pos x="968" y="0"/>
                </a:cxn>
                <a:cxn ang="0">
                  <a:pos x="0" y="1592"/>
                </a:cxn>
              </a:cxnLst>
              <a:rect l="0" t="0" r="r" b="b"/>
              <a:pathLst>
                <a:path w="968" h="1592">
                  <a:moveTo>
                    <a:pt x="968" y="0"/>
                  </a:moveTo>
                  <a:lnTo>
                    <a:pt x="0" y="15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10"/>
            <p:cNvSpPr>
              <a:spLocks/>
            </p:cNvSpPr>
            <p:nvPr/>
          </p:nvSpPr>
          <p:spPr bwMode="auto">
            <a:xfrm>
              <a:off x="384" y="1584"/>
              <a:ext cx="2400" cy="528"/>
            </a:xfrm>
            <a:custGeom>
              <a:avLst/>
              <a:gdLst/>
              <a:ahLst/>
              <a:cxnLst>
                <a:cxn ang="0">
                  <a:pos x="2400" y="192"/>
                </a:cxn>
                <a:cxn ang="0">
                  <a:pos x="1056" y="0"/>
                </a:cxn>
                <a:cxn ang="0">
                  <a:pos x="0" y="528"/>
                </a:cxn>
              </a:cxnLst>
              <a:rect l="0" t="0" r="r" b="b"/>
              <a:pathLst>
                <a:path w="2400" h="528">
                  <a:moveTo>
                    <a:pt x="2400" y="192"/>
                  </a:moveTo>
                  <a:lnTo>
                    <a:pt x="1056" y="0"/>
                  </a:lnTo>
                  <a:lnTo>
                    <a:pt x="0" y="528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11"/>
            <p:cNvSpPr>
              <a:spLocks/>
            </p:cNvSpPr>
            <p:nvPr/>
          </p:nvSpPr>
          <p:spPr bwMode="auto">
            <a:xfrm>
              <a:off x="1440" y="528"/>
              <a:ext cx="384" cy="28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56"/>
                </a:cxn>
                <a:cxn ang="0">
                  <a:pos x="384" y="2832"/>
                </a:cxn>
              </a:cxnLst>
              <a:rect l="0" t="0" r="r" b="b"/>
              <a:pathLst>
                <a:path w="384" h="2832">
                  <a:moveTo>
                    <a:pt x="0" y="0"/>
                  </a:moveTo>
                  <a:lnTo>
                    <a:pt x="0" y="1056"/>
                  </a:lnTo>
                  <a:lnTo>
                    <a:pt x="384" y="2832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76" y="528"/>
              <a:ext cx="1496" cy="1728"/>
            </a:xfrm>
            <a:custGeom>
              <a:avLst/>
              <a:gdLst/>
              <a:ahLst/>
              <a:cxnLst>
                <a:cxn ang="0">
                  <a:pos x="1064" y="0"/>
                </a:cxn>
                <a:cxn ang="0">
                  <a:pos x="0" y="1576"/>
                </a:cxn>
                <a:cxn ang="0">
                  <a:pos x="1496" y="1728"/>
                </a:cxn>
                <a:cxn ang="0">
                  <a:pos x="1072" y="10"/>
                </a:cxn>
                <a:cxn ang="0">
                  <a:pos x="1064" y="0"/>
                </a:cxn>
              </a:cxnLst>
              <a:rect l="0" t="0" r="r" b="b"/>
              <a:pathLst>
                <a:path w="1496" h="1728">
                  <a:moveTo>
                    <a:pt x="1064" y="0"/>
                  </a:moveTo>
                  <a:lnTo>
                    <a:pt x="0" y="1576"/>
                  </a:lnTo>
                  <a:lnTo>
                    <a:pt x="1496" y="1728"/>
                  </a:lnTo>
                  <a:lnTo>
                    <a:pt x="1072" y="10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rgbClr val="0099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376" y="528"/>
              <a:ext cx="2408" cy="2832"/>
            </a:xfrm>
            <a:custGeom>
              <a:avLst/>
              <a:gdLst/>
              <a:ahLst/>
              <a:cxnLst>
                <a:cxn ang="0">
                  <a:pos x="1448" y="2832"/>
                </a:cxn>
                <a:cxn ang="0">
                  <a:pos x="2408" y="1248"/>
                </a:cxn>
                <a:cxn ang="0">
                  <a:pos x="1064" y="0"/>
                </a:cxn>
                <a:cxn ang="0">
                  <a:pos x="1488" y="1720"/>
                </a:cxn>
                <a:cxn ang="0">
                  <a:pos x="0" y="1576"/>
                </a:cxn>
                <a:cxn ang="0">
                  <a:pos x="1448" y="2832"/>
                </a:cxn>
              </a:cxnLst>
              <a:rect l="0" t="0" r="r" b="b"/>
              <a:pathLst>
                <a:path w="2408" h="2832">
                  <a:moveTo>
                    <a:pt x="1448" y="2832"/>
                  </a:moveTo>
                  <a:lnTo>
                    <a:pt x="2408" y="1248"/>
                  </a:lnTo>
                  <a:lnTo>
                    <a:pt x="1064" y="0"/>
                  </a:lnTo>
                  <a:lnTo>
                    <a:pt x="1488" y="1720"/>
                  </a:lnTo>
                  <a:lnTo>
                    <a:pt x="0" y="1576"/>
                  </a:lnTo>
                  <a:lnTo>
                    <a:pt x="1448" y="2832"/>
                  </a:lnTo>
                  <a:close/>
                </a:path>
              </a:pathLst>
            </a:custGeom>
            <a:solidFill>
              <a:srgbClr val="0099FF">
                <a:alpha val="34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691680" y="404664"/>
            <a:ext cx="6572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Что называют многогранником?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thinkit.ru/images/blog/usersdata/23/_mnogogranniki/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46529">
            <a:off x="5586212" y="1374274"/>
            <a:ext cx="3312368" cy="31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3645024"/>
            <a:ext cx="1581150" cy="2143125"/>
          </a:xfrm>
          <a:prstGeom prst="rect">
            <a:avLst/>
          </a:prstGeom>
          <a:noFill/>
        </p:spPr>
      </p:pic>
      <p:pic>
        <p:nvPicPr>
          <p:cNvPr id="5" name="Picture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143248"/>
            <a:ext cx="2333641" cy="3000396"/>
          </a:xfrm>
          <a:prstGeom prst="rect">
            <a:avLst/>
          </a:prstGeom>
          <a:noFill/>
        </p:spPr>
      </p:pic>
      <p:pic>
        <p:nvPicPr>
          <p:cNvPr id="6" name="Picture 2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836712"/>
            <a:ext cx="1724025" cy="2143125"/>
          </a:xfrm>
          <a:prstGeom prst="rect">
            <a:avLst/>
          </a:prstGeom>
          <a:noFill/>
        </p:spPr>
      </p:pic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7000892" y="3500438"/>
            <a:ext cx="1662098" cy="2235216"/>
            <a:chOff x="432" y="2192"/>
            <a:chExt cx="1632" cy="1888"/>
          </a:xfrm>
        </p:grpSpPr>
        <p:sp>
          <p:nvSpPr>
            <p:cNvPr id="8" name="AutoShape 64"/>
            <p:cNvSpPr>
              <a:spLocks noChangeArrowheads="1"/>
            </p:cNvSpPr>
            <p:nvPr/>
          </p:nvSpPr>
          <p:spPr bwMode="auto">
            <a:xfrm>
              <a:off x="432" y="2208"/>
              <a:ext cx="1632" cy="1872"/>
            </a:xfrm>
            <a:prstGeom prst="cube">
              <a:avLst>
                <a:gd name="adj" fmla="val 26963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Line 65"/>
            <p:cNvSpPr>
              <a:spLocks noChangeShapeType="1"/>
            </p:cNvSpPr>
            <p:nvPr/>
          </p:nvSpPr>
          <p:spPr bwMode="auto">
            <a:xfrm flipH="1">
              <a:off x="852" y="3648"/>
              <a:ext cx="12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66"/>
            <p:cNvSpPr>
              <a:spLocks/>
            </p:cNvSpPr>
            <p:nvPr/>
          </p:nvSpPr>
          <p:spPr bwMode="auto">
            <a:xfrm>
              <a:off x="880" y="2192"/>
              <a:ext cx="1" cy="14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40"/>
                </a:cxn>
              </a:cxnLst>
              <a:rect l="0" t="0" r="r" b="b"/>
              <a:pathLst>
                <a:path w="1" h="1440">
                  <a:moveTo>
                    <a:pt x="0" y="0"/>
                  </a:moveTo>
                  <a:lnTo>
                    <a:pt x="0" y="144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432" y="3648"/>
              <a:ext cx="448" cy="432"/>
            </a:xfrm>
            <a:custGeom>
              <a:avLst/>
              <a:gdLst/>
              <a:ahLst/>
              <a:cxnLst>
                <a:cxn ang="0">
                  <a:pos x="448" y="0"/>
                </a:cxn>
                <a:cxn ang="0">
                  <a:pos x="0" y="432"/>
                </a:cxn>
              </a:cxnLst>
              <a:rect l="0" t="0" r="r" b="b"/>
              <a:pathLst>
                <a:path w="448" h="432">
                  <a:moveTo>
                    <a:pt x="448" y="0"/>
                  </a:moveTo>
                  <a:lnTo>
                    <a:pt x="0" y="432"/>
                  </a:lnTo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Picture 10" descr="OXXB1GCANYMHS1CAKMZNM3CADJ4JJQCAA52BIFCABXPV7ZCAXMNGXPCAWOND4MCA0JFZ45CAEI0QPNCAP8QHNBCA20BGXPCA0JA8A8CAG4J29WCA2M0J1SCAHRC1ZGCACPJ5QUCAVJ3E0GCA5PPHBUCAMR9L3I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2390158">
            <a:off x="3678311" y="815538"/>
            <a:ext cx="2653755" cy="275144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619672" y="69269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76056" y="98072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56376" y="83671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91680" y="35730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44408" y="285293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9952" y="328498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3528" y="21429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многогранники называются выпуклыми?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distedu.ru/mirror/_math/www.tmn.fio.ru/works/26x/304/images/dodecahedro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196752"/>
            <a:ext cx="2327945" cy="2327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7544" y="2204864"/>
            <a:ext cx="4104456" cy="4345305"/>
          </a:xfrm>
          <a:prstGeom prst="rect">
            <a:avLst/>
          </a:prstGeom>
          <a:noFill/>
        </p:spPr>
      </p:pic>
      <p:cxnSp>
        <p:nvCxnSpPr>
          <p:cNvPr id="25" name="Прямая соединительная линия 24"/>
          <p:cNvCxnSpPr>
            <a:endCxn id="20" idx="0"/>
          </p:cNvCxnSpPr>
          <p:nvPr/>
        </p:nvCxnSpPr>
        <p:spPr>
          <a:xfrm flipH="1">
            <a:off x="1235058" y="2996952"/>
            <a:ext cx="24574" cy="253990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51520" y="98072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Многогранник, составленный из двух равных многоугольников 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…А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…В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расположенных в параллельных плоскостях, и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параллелограммов.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103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ПРИЗМА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 flipH="1" flipV="1">
            <a:off x="1187624" y="5445224"/>
            <a:ext cx="94868" cy="916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331640" y="522920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н</a:t>
            </a:r>
            <a:endParaRPr lang="ru-RU" sz="2800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92080" y="5589240"/>
            <a:ext cx="26997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6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полн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бок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6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1988840"/>
            <a:ext cx="23762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основания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боковые грани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боковые ребра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высота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000" baseline="-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</a:t>
            </a:r>
            <a:endParaRPr lang="ru-RU" sz="2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000" baseline="-30000" dirty="0" err="1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полн</a:t>
            </a:r>
            <a:r>
              <a:rPr lang="ru-RU" sz="2000" baseline="-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виды призм</a:t>
            </a:r>
            <a:endParaRPr lang="ru-RU" sz="2000" baseline="-30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2" grpId="0"/>
      <p:bldP spid="103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Прямая и правильная призмы</a:t>
            </a:r>
            <a:endParaRPr lang="ru-RU" dirty="0"/>
          </a:p>
        </p:txBody>
      </p:sp>
      <p:pic>
        <p:nvPicPr>
          <p:cNvPr id="3" name="Picture 6" descr="http://im0-tub-ru.yandex.net/i?id=406570949-38-72&amp;n=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3192355" cy="3600400"/>
          </a:xfrm>
          <a:prstGeom prst="rect">
            <a:avLst/>
          </a:prstGeom>
          <a:noFill/>
        </p:spPr>
      </p:pic>
      <p:sp>
        <p:nvSpPr>
          <p:cNvPr id="4" name="Rectangle 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436096" y="4509120"/>
            <a:ext cx="172819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2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бок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= </a:t>
            </a:r>
            <a:r>
              <a:rPr kumimoji="0" lang="ru-RU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2600" b="0" i="0" u="none" strike="noStrike" cap="none" normalizeH="0" baseline="-3000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осн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92080" y="1484784"/>
            <a:ext cx="237626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основания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боковые грани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боковые ребра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высота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ru-RU" sz="2000" baseline="-30000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бок         </a:t>
            </a:r>
          </a:p>
          <a:p>
            <a:pPr>
              <a:lnSpc>
                <a:spcPct val="150000"/>
              </a:lnSpc>
            </a:pPr>
            <a:endParaRPr lang="ru-RU" sz="2000" baseline="-30000" dirty="0" smtClean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Правильные призмы</a:t>
            </a:r>
          </a:p>
        </p:txBody>
      </p:sp>
      <p:pic>
        <p:nvPicPr>
          <p:cNvPr id="13315" name="Picture 17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>
          <a:xfrm>
            <a:off x="1115616" y="1268760"/>
            <a:ext cx="7170365" cy="505382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537</Words>
  <Application>Microsoft Office PowerPoint</Application>
  <PresentationFormat>Экран (4:3)</PresentationFormat>
  <Paragraphs>110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Решение задач по теме «Многогранники»</vt:lpstr>
      <vt:lpstr>Слайд 2</vt:lpstr>
      <vt:lpstr>Слайд 3</vt:lpstr>
      <vt:lpstr>Формулы </vt:lpstr>
      <vt:lpstr>Слайд 5</vt:lpstr>
      <vt:lpstr>Слайд 6</vt:lpstr>
      <vt:lpstr>ПРИЗМА</vt:lpstr>
      <vt:lpstr>Прямая и правильная призмы</vt:lpstr>
      <vt:lpstr>Правильные призмы</vt:lpstr>
      <vt:lpstr>ПИРАМИДА</vt:lpstr>
      <vt:lpstr>Правильная пирамида</vt:lpstr>
      <vt:lpstr>Слайд 12</vt:lpstr>
      <vt:lpstr>Слайд 13</vt:lpstr>
      <vt:lpstr>Тест </vt:lpstr>
      <vt:lpstr> Прямая призма</vt:lpstr>
      <vt:lpstr>Правильная пирамида </vt:lpstr>
      <vt:lpstr>Демоверсия ЕГЭ</vt:lpstr>
      <vt:lpstr>Демоверсия ЕГЭ,2013</vt:lpstr>
      <vt:lpstr>    В правильной четырехугольной пирамиде сторона основания равна 6 см, а угол наклона боковой грани к плоскости основания равен 60⁰. Найдите боковое ребро пирамиды.  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98</cp:revision>
  <dcterms:modified xsi:type="dcterms:W3CDTF">2025-04-21T03:09:26Z</dcterms:modified>
</cp:coreProperties>
</file>