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  <p:sldId id="270" r:id="rId13"/>
    <p:sldId id="271" r:id="rId14"/>
    <p:sldId id="275" r:id="rId15"/>
    <p:sldId id="272" r:id="rId16"/>
    <p:sldId id="276" r:id="rId17"/>
    <p:sldId id="278" r:id="rId18"/>
    <p:sldId id="279" r:id="rId19"/>
    <p:sldId id="283" r:id="rId20"/>
    <p:sldId id="284" r:id="rId21"/>
    <p:sldId id="268" r:id="rId22"/>
    <p:sldId id="285" r:id="rId23"/>
    <p:sldId id="286" r:id="rId24"/>
    <p:sldId id="287" r:id="rId25"/>
    <p:sldId id="288" r:id="rId26"/>
    <p:sldId id="292" r:id="rId27"/>
  </p:sldIdLst>
  <p:sldSz cx="12192000" cy="6858000"/>
  <p:notesSz cx="6858000" cy="9144000"/>
  <p:embeddedFontLst>
    <p:embeddedFont>
      <p:font typeface="Lustria" panose="020B0604020202020204" charset="0"/>
      <p:regular r:id="rId29"/>
    </p:embeddedFont>
    <p:embeddedFont>
      <p:font typeface="MS PMincho" panose="02020600040205080304" pitchFamily="18" charset="-128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fEJwMSy+taVkVLhKf49J86r1Z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19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9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4228224" y="-1234462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2010742" y="4435127"/>
            <a:ext cx="3903508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6276066" y="4434040"/>
            <a:ext cx="3903508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6276066" y="5295164"/>
            <a:ext cx="3903508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2010742" y="5295164"/>
            <a:ext cx="3903508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5814" y="641463"/>
            <a:ext cx="8620372" cy="3248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27306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5814" y="641463"/>
            <a:ext cx="862037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2014493" y="4435127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6279818" y="4434040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6279818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2014493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9327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5814" y="641463"/>
            <a:ext cx="862037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2014493" y="4435127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6279818" y="4434040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6279818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2014493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26071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5814" y="641463"/>
            <a:ext cx="862037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2014493" y="4435127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6279818" y="4434040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6279818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2014493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158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8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5814" y="641463"/>
            <a:ext cx="862037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2014493" y="4435127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6279818" y="4434040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6279818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2014493" y="5295164"/>
            <a:ext cx="3903508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3860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1" name="Google Shape;11;p1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89428-D6E5-4186-9FB7-DEB10F7F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30245"/>
            <a:ext cx="10691265" cy="11279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What tenses are these in English? </a:t>
            </a:r>
            <a:br>
              <a:rPr lang="en-US" b="1" dirty="0">
                <a:latin typeface="MS PMincho" panose="02020600040205080304" pitchFamily="18" charset="-128"/>
                <a:ea typeface="MS PMincho" panose="02020600040205080304" pitchFamily="18" charset="-128"/>
              </a:rPr>
            </a:br>
            <a:r>
              <a:rPr lang="en-US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Read and say.</a:t>
            </a:r>
            <a:endParaRPr lang="ru-RU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B55B2-7F0F-4010-93DF-861A248B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885" y="1148573"/>
            <a:ext cx="4214835" cy="512967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She likes cars</a:t>
            </a:r>
            <a:br>
              <a:rPr lang="en-US" dirty="0"/>
            </a:br>
            <a:r>
              <a:rPr lang="en-US" dirty="0"/>
              <a:t>And he likes bikes.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she doesn't like long hikes.</a:t>
            </a:r>
            <a:br>
              <a:rPr lang="en-US" dirty="0"/>
            </a:br>
            <a:r>
              <a:rPr lang="en-US" dirty="0"/>
              <a:t>And he doesn't like long walks.</a:t>
            </a:r>
            <a:br>
              <a:rPr lang="en-US" dirty="0"/>
            </a:br>
            <a:r>
              <a:rPr lang="en-US" dirty="0"/>
              <a:t>And I don't like boring talks.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you like it? Yes, I do!</a:t>
            </a:r>
            <a:br>
              <a:rPr lang="en-US" dirty="0"/>
            </a:br>
            <a:r>
              <a:rPr lang="en-US" dirty="0"/>
              <a:t>I'm honest. It is true!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Does he like it? Yes he does!</a:t>
            </a:r>
            <a:br>
              <a:rPr lang="en-US" dirty="0"/>
            </a:br>
            <a:r>
              <a:rPr lang="en-US" dirty="0"/>
              <a:t>He likes everything but cars!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4C252-19D0-43BE-B7A2-D00661C1B5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16015" y="1258175"/>
            <a:ext cx="4369147" cy="4737272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I am counting to ten,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You are giving them a pen,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She is looking at the door,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He is sitting on the floor,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All of us are working well,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Waiting, waiting for the bell.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F22AE6C-4F2B-4FFD-8A24-2FB22591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20875"/>
          <a:stretch/>
        </p:blipFill>
        <p:spPr bwMode="auto">
          <a:xfrm>
            <a:off x="4344971" y="2648744"/>
            <a:ext cx="3199387" cy="22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AFA33-1EEC-4150-BE19-7B3850D55609}"/>
              </a:ext>
            </a:extLst>
          </p:cNvPr>
          <p:cNvSpPr txBox="1"/>
          <p:nvPr/>
        </p:nvSpPr>
        <p:spPr>
          <a:xfrm>
            <a:off x="509047" y="6165130"/>
            <a:ext cx="33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MS PMincho" panose="02020600040205080304" pitchFamily="18" charset="-128"/>
                <a:ea typeface="MS PMincho" panose="02020600040205080304" pitchFamily="18" charset="-128"/>
              </a:rPr>
              <a:t>Present Simple</a:t>
            </a:r>
            <a:endParaRPr lang="ru-RU" sz="3600" b="1" u="sng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7569A-CA48-4700-AE45-58B78A6E64FC}"/>
              </a:ext>
            </a:extLst>
          </p:cNvPr>
          <p:cNvSpPr txBox="1"/>
          <p:nvPr/>
        </p:nvSpPr>
        <p:spPr>
          <a:xfrm>
            <a:off x="7468120" y="6147848"/>
            <a:ext cx="421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MS PMincho" panose="02020600040205080304" pitchFamily="18" charset="-128"/>
                <a:ea typeface="MS PMincho" panose="02020600040205080304" pitchFamily="18" charset="-128"/>
              </a:rPr>
              <a:t>Present Continuous</a:t>
            </a:r>
            <a:endParaRPr lang="ru-RU" sz="3600" b="1" u="sng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DEFDC2A-B452-4F75-B9F3-27B4A254203B}"/>
              </a:ext>
            </a:extLst>
          </p:cNvPr>
          <p:cNvCxnSpPr/>
          <p:nvPr/>
        </p:nvCxnSpPr>
        <p:spPr>
          <a:xfrm flipV="1">
            <a:off x="2036190" y="5816338"/>
            <a:ext cx="0" cy="46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307690-5A7E-459F-B7F5-023B79AADBBF}"/>
              </a:ext>
            </a:extLst>
          </p:cNvPr>
          <p:cNvCxnSpPr/>
          <p:nvPr/>
        </p:nvCxnSpPr>
        <p:spPr>
          <a:xfrm flipV="1">
            <a:off x="9596487" y="4694548"/>
            <a:ext cx="0" cy="15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695325" y="907037"/>
            <a:ext cx="3819821" cy="195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x-none"/>
              <a:t>1. </a:t>
            </a:r>
            <a:r>
              <a:rPr lang="x-none">
                <a:highlight>
                  <a:srgbClr val="FFFF00"/>
                </a:highlight>
              </a:rPr>
              <a:t>TEMPORARY </a:t>
            </a:r>
            <a:r>
              <a:rPr lang="x-none"/>
              <a:t>SITUATIONS</a:t>
            </a:r>
            <a:endParaRPr/>
          </a:p>
        </p:txBody>
      </p:sp>
      <p:cxnSp>
        <p:nvCxnSpPr>
          <p:cNvPr id="185" name="Google Shape;185;p11"/>
          <p:cNvCxnSpPr/>
          <p:nvPr/>
        </p:nvCxnSpPr>
        <p:spPr>
          <a:xfrm>
            <a:off x="800100" y="735287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695325" y="3261673"/>
            <a:ext cx="3706113" cy="297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x-none" sz="2400" dirty="0"/>
              <a:t>She </a:t>
            </a:r>
            <a:r>
              <a:rPr lang="x-none" sz="2400" b="1" u="sng" dirty="0"/>
              <a:t>is working </a:t>
            </a:r>
            <a:r>
              <a:rPr lang="x-none" sz="2400" dirty="0"/>
              <a:t>in Paris this week.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x-none" sz="2400" dirty="0"/>
              <a:t> Russell </a:t>
            </a:r>
            <a:r>
              <a:rPr lang="x-none" sz="2400" b="1" u="sng" dirty="0"/>
              <a:t>is writing </a:t>
            </a:r>
            <a:r>
              <a:rPr lang="x-none" sz="2400" dirty="0"/>
              <a:t>his new essa</a:t>
            </a:r>
            <a:r>
              <a:rPr lang="en-US" sz="2400" dirty="0"/>
              <a:t>y.</a:t>
            </a:r>
            <a:endParaRPr dirty="0"/>
          </a:p>
        </p:txBody>
      </p:sp>
      <p:pic>
        <p:nvPicPr>
          <p:cNvPr id="187" name="Google Shape;187;p11" descr="Construction work tools"/>
          <p:cNvPicPr preferRelativeResize="0"/>
          <p:nvPr/>
        </p:nvPicPr>
        <p:blipFill rotWithShape="1">
          <a:blip r:embed="rId3">
            <a:alphaModFix/>
          </a:blip>
          <a:srcRect l="11863" r="7583" b="-1"/>
          <a:stretch/>
        </p:blipFill>
        <p:spPr>
          <a:xfrm>
            <a:off x="4876800" y="735286"/>
            <a:ext cx="6515100" cy="539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5400675" y="860625"/>
            <a:ext cx="62862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sz="3200" dirty="0"/>
              <a:t>2</a:t>
            </a:r>
            <a:r>
              <a:rPr lang="x-none" sz="3200" dirty="0"/>
              <a:t>. ACTIONS HAPPENING AT OR AROUND THE </a:t>
            </a:r>
            <a:r>
              <a:rPr lang="x-none" sz="3200" dirty="0">
                <a:highlight>
                  <a:srgbClr val="FFFF00"/>
                </a:highlight>
              </a:rPr>
              <a:t>MOMENT OF SPEAKING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213" name="Google Shape;213;p14" descr="Kid learning piano from home"/>
          <p:cNvPicPr preferRelativeResize="0"/>
          <p:nvPr/>
        </p:nvPicPr>
        <p:blipFill rotWithShape="1">
          <a:blip r:embed="rId3">
            <a:alphaModFix/>
          </a:blip>
          <a:srcRect l="30482" r="23769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14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5400677" y="2133600"/>
            <a:ext cx="6172200" cy="377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/>
              <a:t>Jessica </a:t>
            </a:r>
            <a:r>
              <a:rPr lang="x-none" sz="3200" b="1" u="sng">
                <a:solidFill>
                  <a:schemeClr val="accent6"/>
                </a:solidFill>
              </a:rPr>
              <a:t>is playing </a:t>
            </a:r>
            <a:r>
              <a:rPr lang="x-none" sz="3200"/>
              <a:t>the piano at the moment.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/>
              <a:t>My mum </a:t>
            </a:r>
            <a:r>
              <a:rPr lang="x-none" sz="3200" b="1" u="sng">
                <a:solidFill>
                  <a:schemeClr val="accent6"/>
                </a:solidFill>
              </a:rPr>
              <a:t>is staying </a:t>
            </a:r>
            <a:r>
              <a:rPr lang="x-none" sz="3200"/>
              <a:t>at my place for a few weeks.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/>
              <a:t>What </a:t>
            </a:r>
            <a:r>
              <a:rPr lang="x-none" sz="3200" b="1" u="sng">
                <a:solidFill>
                  <a:schemeClr val="accent6"/>
                </a:solidFill>
              </a:rPr>
              <a:t>are</a:t>
            </a:r>
            <a:r>
              <a:rPr lang="x-none" sz="3200"/>
              <a:t> you </a:t>
            </a:r>
            <a:r>
              <a:rPr lang="x-none" sz="3200" b="1" u="sng">
                <a:solidFill>
                  <a:schemeClr val="accent6"/>
                </a:solidFill>
              </a:rPr>
              <a:t>reading</a:t>
            </a:r>
            <a:r>
              <a:rPr lang="x-none" sz="3200"/>
              <a:t> right now? </a:t>
            </a:r>
            <a:endParaRPr/>
          </a:p>
        </p:txBody>
      </p:sp>
      <p:cxnSp>
        <p:nvCxnSpPr>
          <p:cNvPr id="216" name="Google Shape;216;p14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dirty="0"/>
              <a:t>3</a:t>
            </a:r>
            <a:r>
              <a:rPr lang="x-none" dirty="0"/>
              <a:t>. FIXED </a:t>
            </a:r>
            <a:r>
              <a:rPr lang="x-none" dirty="0">
                <a:highlight>
                  <a:srgbClr val="FFFF00"/>
                </a:highlight>
              </a:rPr>
              <a:t>ARRANGEMENTS </a:t>
            </a:r>
            <a:r>
              <a:rPr lang="x-none" dirty="0"/>
              <a:t>IN THE NEAR FUTURE </a:t>
            </a:r>
            <a:endParaRPr dirty="0"/>
          </a:p>
        </p:txBody>
      </p:sp>
      <p:cxnSp>
        <p:nvCxnSpPr>
          <p:cNvPr id="223" name="Google Shape;223;p15"/>
          <p:cNvCxnSpPr/>
          <p:nvPr/>
        </p:nvCxnSpPr>
        <p:spPr>
          <a:xfrm>
            <a:off x="800100" y="723900"/>
            <a:ext cx="65151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15"/>
          <p:cNvSpPr txBox="1">
            <a:spLocks noGrp="1"/>
          </p:cNvSpPr>
          <p:nvPr>
            <p:ph type="body" idx="1"/>
          </p:nvPr>
        </p:nvSpPr>
        <p:spPr>
          <a:xfrm>
            <a:off x="695326" y="3193127"/>
            <a:ext cx="6766748" cy="274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</a:pPr>
            <a:r>
              <a:rPr lang="x-none" sz="2800" b="1" u="sng" dirty="0">
                <a:solidFill>
                  <a:schemeClr val="accent6"/>
                </a:solidFill>
              </a:rPr>
              <a:t>Are </a:t>
            </a:r>
            <a:r>
              <a:rPr lang="x-none" sz="2800" dirty="0"/>
              <a:t>you </a:t>
            </a:r>
            <a:r>
              <a:rPr lang="x-none" sz="2800" b="1" u="sng" dirty="0">
                <a:solidFill>
                  <a:schemeClr val="accent6"/>
                </a:solidFill>
              </a:rPr>
              <a:t>meeting</a:t>
            </a:r>
            <a:r>
              <a:rPr lang="x-none" sz="2800" dirty="0"/>
              <a:t> with John </a:t>
            </a:r>
            <a:r>
              <a:rPr lang="x-none" sz="2800" b="1" dirty="0"/>
              <a:t>this Friday</a:t>
            </a:r>
            <a:r>
              <a:rPr lang="x-none" sz="2800" dirty="0"/>
              <a:t>?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x-none" sz="2800" dirty="0"/>
              <a:t>We </a:t>
            </a:r>
            <a:r>
              <a:rPr lang="x-none" sz="2800" b="1" u="sng" dirty="0">
                <a:solidFill>
                  <a:schemeClr val="accent6"/>
                </a:solidFill>
              </a:rPr>
              <a:t>are having </a:t>
            </a:r>
            <a:r>
              <a:rPr lang="x-none" sz="2800" dirty="0"/>
              <a:t>a </a:t>
            </a:r>
            <a:r>
              <a:rPr lang="en-US" sz="2800" dirty="0"/>
              <a:t>visit </a:t>
            </a:r>
            <a:r>
              <a:rPr lang="x-none" sz="2800" b="1" dirty="0"/>
              <a:t>on Monday</a:t>
            </a:r>
            <a:r>
              <a:rPr lang="en-US" sz="2800" b="1" dirty="0"/>
              <a:t>.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cxnSp>
        <p:nvCxnSpPr>
          <p:cNvPr id="225" name="Google Shape;225;p15"/>
          <p:cNvCxnSpPr/>
          <p:nvPr/>
        </p:nvCxnSpPr>
        <p:spPr>
          <a:xfrm>
            <a:off x="800100" y="6132521"/>
            <a:ext cx="6515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15" descr="Seniors lying on floaties in water"/>
          <p:cNvPicPr preferRelativeResize="0"/>
          <p:nvPr/>
        </p:nvPicPr>
        <p:blipFill rotWithShape="1">
          <a:blip r:embed="rId3">
            <a:alphaModFix/>
          </a:blip>
          <a:srcRect l="1259" r="65303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16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16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565075" y="901700"/>
            <a:ext cx="3854700" cy="5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 SIMPLE </a:t>
            </a:r>
            <a:b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 </a:t>
            </a:r>
            <a:b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x-none" sz="4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 CONTINUOUS</a:t>
            </a:r>
            <a:endParaRPr/>
          </a:p>
        </p:txBody>
      </p:sp>
      <p:cxnSp>
        <p:nvCxnSpPr>
          <p:cNvPr id="235" name="Google Shape;235;p16"/>
          <p:cNvCxnSpPr/>
          <p:nvPr/>
        </p:nvCxnSpPr>
        <p:spPr>
          <a:xfrm>
            <a:off x="800100" y="723900"/>
            <a:ext cx="15240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6" name="Google Shape;236;p16"/>
          <p:cNvGrpSpPr/>
          <p:nvPr/>
        </p:nvGrpSpPr>
        <p:grpSpPr>
          <a:xfrm>
            <a:off x="4419852" y="737359"/>
            <a:ext cx="6972048" cy="5472181"/>
            <a:chOff x="0" y="13459"/>
            <a:chExt cx="6972048" cy="5472181"/>
          </a:xfrm>
        </p:grpSpPr>
        <p:sp>
          <p:nvSpPr>
            <p:cNvPr id="237" name="Google Shape;237;p16"/>
            <p:cNvSpPr/>
            <p:nvPr/>
          </p:nvSpPr>
          <p:spPr>
            <a:xfrm>
              <a:off x="0" y="220099"/>
              <a:ext cx="6972048" cy="25137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6275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0" y="220099"/>
              <a:ext cx="6972048" cy="25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1100" tIns="291575" rIns="541100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Permanent situations or states 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General truths and laws of nature 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Repeated / habitual actions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Timetables / programs </a:t>
              </a:r>
              <a:endParaRPr dirty="0"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8602" y="13459"/>
              <a:ext cx="4880433" cy="413280"/>
            </a:xfrm>
            <a:prstGeom prst="roundRect">
              <a:avLst>
                <a:gd name="adj" fmla="val 16667"/>
              </a:avLst>
            </a:prstGeom>
            <a:solidFill>
              <a:srgbClr val="E627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368777" y="33634"/>
              <a:ext cx="4840083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450" tIns="0" rIns="184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ustria"/>
                <a:buNone/>
              </a:pPr>
              <a:r>
                <a:rPr lang="x-none" sz="2400" b="1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Present Simple</a:t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0" y="3016040"/>
              <a:ext cx="6972048" cy="246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192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0" y="3016040"/>
              <a:ext cx="6972048" cy="24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1100" tIns="291575" rIns="541100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Actions happening at or around the moment of speaking 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Fixed arrangements in the near future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AutoNum type="arabicPeriod"/>
              </a:pPr>
              <a:r>
                <a:rPr lang="x-none" sz="20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Temporary situations</a:t>
              </a:r>
              <a:endParaRPr dirty="0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48602" y="2809399"/>
              <a:ext cx="4880433" cy="413280"/>
            </a:xfrm>
            <a:prstGeom prst="roundRect">
              <a:avLst>
                <a:gd name="adj" fmla="val 16667"/>
              </a:avLst>
            </a:prstGeom>
            <a:solidFill>
              <a:srgbClr val="E1922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368777" y="2829574"/>
              <a:ext cx="4840083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450" tIns="0" rIns="184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ustria"/>
                <a:buNone/>
              </a:pPr>
              <a:r>
                <a:rPr lang="x-none" sz="2400" b="1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Present Continuous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FE3F7-D777-4F01-AEB0-3D03617E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2C82080-63FD-4D37-BF43-ED22308C8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/>
        </p:blipFill>
        <p:spPr bwMode="auto">
          <a:xfrm>
            <a:off x="0" y="0"/>
            <a:ext cx="12192000" cy="69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5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17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17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52" name="Google Shape;252;p17" descr="Yellow pencils on a red background"/>
          <p:cNvPicPr preferRelativeResize="0"/>
          <p:nvPr/>
        </p:nvPicPr>
        <p:blipFill rotWithShape="1">
          <a:blip r:embed="rId3">
            <a:alphaModFix/>
          </a:blip>
          <a:srcRect t="9705" b="6026"/>
          <a:stretch/>
        </p:blipFill>
        <p:spPr>
          <a:xfrm>
            <a:off x="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1833541" y="990599"/>
            <a:ext cx="5619054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</a:pPr>
            <a:r>
              <a:rPr lang="x-none" sz="5400">
                <a:solidFill>
                  <a:srgbClr val="FFFFFF"/>
                </a:solidFill>
              </a:rPr>
              <a:t>LET’S PRACTICE</a:t>
            </a:r>
            <a:endParaRPr/>
          </a:p>
        </p:txBody>
      </p:sp>
      <p:cxnSp>
        <p:nvCxnSpPr>
          <p:cNvPr id="255" name="Google Shape;255;p17"/>
          <p:cNvCxnSpPr/>
          <p:nvPr/>
        </p:nvCxnSpPr>
        <p:spPr>
          <a:xfrm rot="10800000">
            <a:off x="8115300" y="1780927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955D6-D784-46B6-A6BF-E4E276E38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6" t="32165" r="21598" b="12577"/>
          <a:stretch/>
        </p:blipFill>
        <p:spPr>
          <a:xfrm>
            <a:off x="76445" y="122549"/>
            <a:ext cx="12039109" cy="6598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A226F-5E66-424C-BF1A-C5D2D141C5E1}"/>
              </a:ext>
            </a:extLst>
          </p:cNvPr>
          <p:cNvSpPr txBox="1"/>
          <p:nvPr/>
        </p:nvSpPr>
        <p:spPr>
          <a:xfrm>
            <a:off x="942678" y="343842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always</a:t>
            </a:r>
            <a:endParaRPr lang="ru-RU" sz="2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9FB67-0A65-412F-B9D3-48D5F24F0F2A}"/>
              </a:ext>
            </a:extLst>
          </p:cNvPr>
          <p:cNvSpPr txBox="1"/>
          <p:nvPr/>
        </p:nvSpPr>
        <p:spPr>
          <a:xfrm>
            <a:off x="942679" y="396164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sometimes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27878-9F72-4674-938F-69A5CAE7F551}"/>
              </a:ext>
            </a:extLst>
          </p:cNvPr>
          <p:cNvSpPr txBox="1"/>
          <p:nvPr/>
        </p:nvSpPr>
        <p:spPr>
          <a:xfrm>
            <a:off x="942678" y="448486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every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12EB7-A913-45FE-9E69-E66F0A616028}"/>
              </a:ext>
            </a:extLst>
          </p:cNvPr>
          <p:cNvSpPr txBox="1"/>
          <p:nvPr/>
        </p:nvSpPr>
        <p:spPr>
          <a:xfrm>
            <a:off x="1038520" y="500808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usually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7F8C0-46C0-468F-93AF-7AB461AA3248}"/>
              </a:ext>
            </a:extLst>
          </p:cNvPr>
          <p:cNvSpPr txBox="1"/>
          <p:nvPr/>
        </p:nvSpPr>
        <p:spPr>
          <a:xfrm>
            <a:off x="1038519" y="553130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often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C8852-53DA-4758-B853-C2839CB6191D}"/>
              </a:ext>
            </a:extLst>
          </p:cNvPr>
          <p:cNvSpPr txBox="1"/>
          <p:nvPr/>
        </p:nvSpPr>
        <p:spPr>
          <a:xfrm>
            <a:off x="1038519" y="6126309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never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87B0E-C247-4C6E-A5EE-FB08EAB4EFA0}"/>
              </a:ext>
            </a:extLst>
          </p:cNvPr>
          <p:cNvSpPr txBox="1"/>
          <p:nvPr/>
        </p:nvSpPr>
        <p:spPr>
          <a:xfrm>
            <a:off x="6817150" y="3421930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D553B-A2A9-46B9-83E4-85F549780173}"/>
              </a:ext>
            </a:extLst>
          </p:cNvPr>
          <p:cNvSpPr txBox="1"/>
          <p:nvPr/>
        </p:nvSpPr>
        <p:spPr>
          <a:xfrm>
            <a:off x="6817150" y="396164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 the moment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FCB31-1A31-44D3-B222-11DFBBAF5CD6}"/>
              </a:ext>
            </a:extLst>
          </p:cNvPr>
          <p:cNvSpPr txBox="1"/>
          <p:nvPr/>
        </p:nvSpPr>
        <p:spPr>
          <a:xfrm>
            <a:off x="6817150" y="4484867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right now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621CD-9FB1-44F9-BFC8-101280D5889F}"/>
              </a:ext>
            </a:extLst>
          </p:cNvPr>
          <p:cNvSpPr txBox="1"/>
          <p:nvPr/>
        </p:nvSpPr>
        <p:spPr>
          <a:xfrm>
            <a:off x="6817149" y="5079869"/>
            <a:ext cx="41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today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98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65E0FF-460E-4B60-92DB-FAB7A38BD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6" t="25154" r="24944" b="28522"/>
          <a:stretch/>
        </p:blipFill>
        <p:spPr>
          <a:xfrm>
            <a:off x="0" y="-36528"/>
            <a:ext cx="12192001" cy="651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CC133-64F2-435C-8350-D692A8557CCB}"/>
              </a:ext>
            </a:extLst>
          </p:cNvPr>
          <p:cNvSpPr txBox="1"/>
          <p:nvPr/>
        </p:nvSpPr>
        <p:spPr>
          <a:xfrm>
            <a:off x="2432115" y="2041494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cook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ABF20-9D2D-48D3-86B2-6B23045C14FE}"/>
              </a:ext>
            </a:extLst>
          </p:cNvPr>
          <p:cNvSpPr txBox="1"/>
          <p:nvPr/>
        </p:nvSpPr>
        <p:spPr>
          <a:xfrm>
            <a:off x="7477027" y="2041495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am cooking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3D6A5-8153-4AB0-B761-7EF2A45E2249}"/>
              </a:ext>
            </a:extLst>
          </p:cNvPr>
          <p:cNvSpPr txBox="1"/>
          <p:nvPr/>
        </p:nvSpPr>
        <p:spPr>
          <a:xfrm>
            <a:off x="2470608" y="2601821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runs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CE06C-E20B-48E0-B15F-43590DF7288D}"/>
              </a:ext>
            </a:extLst>
          </p:cNvPr>
          <p:cNvSpPr txBox="1"/>
          <p:nvPr/>
        </p:nvSpPr>
        <p:spPr>
          <a:xfrm>
            <a:off x="7400040" y="2610628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 running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D334-BD19-46CB-8F5F-BAFDE18C9159}"/>
              </a:ext>
            </a:extLst>
          </p:cNvPr>
          <p:cNvSpPr txBox="1"/>
          <p:nvPr/>
        </p:nvSpPr>
        <p:spPr>
          <a:xfrm>
            <a:off x="2617113" y="3220434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plays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1755-2EC9-4C4A-975C-6E7CB36C8838}"/>
              </a:ext>
            </a:extLst>
          </p:cNvPr>
          <p:cNvSpPr txBox="1"/>
          <p:nvPr/>
        </p:nvSpPr>
        <p:spPr>
          <a:xfrm>
            <a:off x="7400040" y="3222209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 playing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84D70-CDCB-4B9D-987A-2D60128FE2D2}"/>
              </a:ext>
            </a:extLst>
          </p:cNvPr>
          <p:cNvSpPr txBox="1"/>
          <p:nvPr/>
        </p:nvSpPr>
        <p:spPr>
          <a:xfrm>
            <a:off x="3036801" y="3833790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decorate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F58CF-413F-4D34-B6FC-B5A249C96C98}"/>
              </a:ext>
            </a:extLst>
          </p:cNvPr>
          <p:cNvSpPr txBox="1"/>
          <p:nvPr/>
        </p:nvSpPr>
        <p:spPr>
          <a:xfrm>
            <a:off x="7282990" y="3833789"/>
            <a:ext cx="41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 decorating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082A7-CD2A-4E2F-9104-4031C2FA6453}"/>
              </a:ext>
            </a:extLst>
          </p:cNvPr>
          <p:cNvSpPr txBox="1"/>
          <p:nvPr/>
        </p:nvSpPr>
        <p:spPr>
          <a:xfrm>
            <a:off x="2526383" y="4443596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drive</a:t>
            </a:r>
            <a:endParaRPr lang="ru-RU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C0B35-F3FA-42A0-84D0-530260312749}"/>
              </a:ext>
            </a:extLst>
          </p:cNvPr>
          <p:cNvSpPr txBox="1"/>
          <p:nvPr/>
        </p:nvSpPr>
        <p:spPr>
          <a:xfrm>
            <a:off x="7535360" y="4387646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 driving</a:t>
            </a:r>
            <a:endParaRPr lang="ru-RU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ADD63-2E88-4E11-A818-EAE0F56412BC}"/>
              </a:ext>
            </a:extLst>
          </p:cNvPr>
          <p:cNvSpPr txBox="1"/>
          <p:nvPr/>
        </p:nvSpPr>
        <p:spPr>
          <a:xfrm>
            <a:off x="2617112" y="5107320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bakes</a:t>
            </a:r>
            <a:endParaRPr lang="ru-RU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64A58-3CB1-4768-AEDB-C63E82B9F849}"/>
              </a:ext>
            </a:extLst>
          </p:cNvPr>
          <p:cNvSpPr txBox="1"/>
          <p:nvPr/>
        </p:nvSpPr>
        <p:spPr>
          <a:xfrm>
            <a:off x="7407894" y="5056950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 baking</a:t>
            </a:r>
            <a:endParaRPr lang="ru-RU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368D6-4124-44D8-961D-6B76D1FFCDE2}"/>
              </a:ext>
            </a:extLst>
          </p:cNvPr>
          <p:cNvSpPr txBox="1"/>
          <p:nvPr/>
        </p:nvSpPr>
        <p:spPr>
          <a:xfrm>
            <a:off x="2827940" y="5621621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watch</a:t>
            </a:r>
            <a:endParaRPr lang="ru-RU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65BA5-3867-42BD-8328-D4714B19B088}"/>
              </a:ext>
            </a:extLst>
          </p:cNvPr>
          <p:cNvSpPr txBox="1"/>
          <p:nvPr/>
        </p:nvSpPr>
        <p:spPr>
          <a:xfrm>
            <a:off x="7833673" y="5633780"/>
            <a:ext cx="2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 watching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04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07A34-CD64-4329-8A2E-137B67DE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6" y="808975"/>
            <a:ext cx="10691265" cy="868997"/>
          </a:xfrm>
        </p:spPr>
        <p:txBody>
          <a:bodyPr/>
          <a:lstStyle/>
          <a:p>
            <a:pPr algn="ctr"/>
            <a:r>
              <a:rPr lang="en-US" b="1" dirty="0"/>
              <a:t>Translate the sentences into English</a:t>
            </a:r>
            <a:r>
              <a:rPr lang="ru-RU" b="1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53AFE-83B2-45F5-8391-4D1D06046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608" y="1538980"/>
            <a:ext cx="11544783" cy="48429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1.</a:t>
            </a:r>
            <a:r>
              <a:rPr lang="ru-RU" sz="2400" dirty="0"/>
              <a:t>Моя сестра слушает музыку каждый день. 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2.</a:t>
            </a:r>
            <a:r>
              <a:rPr lang="ru-RU" sz="2400" dirty="0"/>
              <a:t>Они всегда носят джинсы и футболки на прогулку.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3.</a:t>
            </a:r>
            <a:r>
              <a:rPr lang="ru-RU" sz="2400" dirty="0"/>
              <a:t>Они играют в футбол в данный момент.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4.</a:t>
            </a:r>
            <a:r>
              <a:rPr lang="ru-RU" sz="2400" dirty="0"/>
              <a:t>Мой папа работает в банке. 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5.</a:t>
            </a:r>
            <a:r>
              <a:rPr lang="ru-RU" sz="2400" dirty="0"/>
              <a:t>Она читает интересную книгу прямо сейчас. 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6.</a:t>
            </a:r>
            <a:r>
              <a:rPr lang="ru-RU" sz="2400" dirty="0"/>
              <a:t>Он часто ходит в кинотеатр с друзьями. 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7.</a:t>
            </a:r>
            <a:r>
              <a:rPr lang="ru-RU" sz="2400" dirty="0"/>
              <a:t>Послушай! Она по</a:t>
            </a:r>
            <a:r>
              <a:rPr lang="en-US" sz="2400" dirty="0"/>
              <a:t>`n</a:t>
            </a:r>
            <a:r>
              <a:rPr lang="ru-RU" sz="2400" dirty="0"/>
              <a:t> мою любимую песню. 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8.</a:t>
            </a:r>
            <a:r>
              <a:rPr lang="ru-RU" sz="2400" dirty="0"/>
              <a:t>Я пью чай в кафе сейчас. </a:t>
            </a:r>
          </a:p>
        </p:txBody>
      </p:sp>
    </p:spTree>
    <p:extLst>
      <p:ext uri="{BB962C8B-B14F-4D97-AF65-F5344CB8AC3E}">
        <p14:creationId xmlns:p14="http://schemas.microsoft.com/office/powerpoint/2010/main" val="9690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1356" y="1566496"/>
            <a:ext cx="7617643" cy="165306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Present Simple</a:t>
            </a:r>
            <a:br>
              <a:rPr lang="en-US" b="1" dirty="0"/>
            </a:br>
            <a:r>
              <a:rPr lang="en-US" sz="3200" b="1" dirty="0"/>
              <a:t>vs</a:t>
            </a:r>
            <a:br>
              <a:rPr lang="en-US" b="1" dirty="0"/>
            </a:br>
            <a:r>
              <a:rPr lang="en-US" sz="4400" b="1" dirty="0"/>
              <a:t>Present Continuous</a:t>
            </a:r>
            <a:endParaRPr lang="ru-RU" sz="4400" dirty="0">
              <a:latin typeface="+mn-lt"/>
              <a:ea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39646"/>
            <a:ext cx="10499102" cy="210371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r>
              <a:rPr lang="ru-RU" sz="4100" dirty="0">
                <a:solidFill>
                  <a:schemeClr val="tx1"/>
                </a:solidFill>
              </a:rPr>
              <a:t>Select the correct verb form</a:t>
            </a:r>
            <a:endParaRPr lang="en-US" sz="4100" dirty="0">
              <a:solidFill>
                <a:schemeClr val="tx1"/>
              </a:solidFill>
            </a:endParaRPr>
          </a:p>
          <a:p>
            <a:r>
              <a:rPr lang="ru-RU" sz="4100" dirty="0">
                <a:solidFill>
                  <a:schemeClr val="tx1"/>
                </a:solidFill>
              </a:rPr>
              <a:t>to complete each sentence.</a:t>
            </a:r>
          </a:p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87" name="Google Shape;87;p1" descr="Alarm clocks with mouths"/>
          <p:cNvPicPr preferRelativeResize="0"/>
          <p:nvPr/>
        </p:nvPicPr>
        <p:blipFill rotWithShape="1">
          <a:blip r:embed="rId3">
            <a:alphaModFix/>
          </a:blip>
          <a:srcRect t="7689" b="8667"/>
          <a:stretch/>
        </p:blipFill>
        <p:spPr>
          <a:xfrm>
            <a:off x="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78426" y="736857"/>
            <a:ext cx="9836843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</a:pPr>
            <a:br>
              <a:rPr lang="x-none" dirty="0">
                <a:solidFill>
                  <a:srgbClr val="FFFFFF"/>
                </a:solidFill>
              </a:rPr>
            </a:br>
            <a:r>
              <a:rPr lang="x-none" sz="7200" b="1" dirty="0">
                <a:solidFill>
                  <a:srgbClr val="FFFFFF"/>
                </a:solidFill>
              </a:rPr>
              <a:t>PRESENT SIMPLE 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x-none" sz="7200" b="1" dirty="0">
                <a:solidFill>
                  <a:srgbClr val="FFFFFF"/>
                </a:solidFill>
              </a:rPr>
              <a:t>VS 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x-none" sz="7200" b="1" dirty="0">
                <a:solidFill>
                  <a:srgbClr val="FFFFFF"/>
                </a:solidFill>
              </a:rPr>
              <a:t>PRESENT CONTINUOUS </a:t>
            </a:r>
            <a:endParaRPr sz="7200" b="1" dirty="0">
              <a:solidFill>
                <a:srgbClr val="FFFFFF"/>
              </a:solidFill>
            </a:endParaRPr>
          </a:p>
        </p:txBody>
      </p:sp>
      <p:cxnSp>
        <p:nvCxnSpPr>
          <p:cNvPr id="91" name="Google Shape;91;p1"/>
          <p:cNvCxnSpPr/>
          <p:nvPr/>
        </p:nvCxnSpPr>
        <p:spPr>
          <a:xfrm rot="10800000">
            <a:off x="10896206" y="1667738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254E86-0116-4E5A-AD19-2F541D3B6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2779776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watches</a:t>
            </a:r>
            <a:endParaRPr lang="ru-RU" dirty="0"/>
          </a:p>
        </p:txBody>
      </p:sp>
      <p:sp>
        <p:nvSpPr>
          <p:cNvPr id="28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watching</a:t>
            </a:r>
            <a:endParaRPr lang="ru-RU" dirty="0"/>
          </a:p>
        </p:txBody>
      </p:sp>
      <p:sp>
        <p:nvSpPr>
          <p:cNvPr id="27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watch</a:t>
            </a:r>
            <a:endParaRPr lang="ru-RU" dirty="0"/>
          </a:p>
        </p:txBody>
      </p:sp>
      <p:sp>
        <p:nvSpPr>
          <p:cNvPr id="29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watching</a:t>
            </a:r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2980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9" name="Ромб 8"/>
          <p:cNvSpPr/>
          <p:nvPr/>
        </p:nvSpPr>
        <p:spPr>
          <a:xfrm>
            <a:off x="6448398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10" name="Ромб 9"/>
          <p:cNvSpPr/>
          <p:nvPr/>
        </p:nvSpPr>
        <p:spPr>
          <a:xfrm>
            <a:off x="6448398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2980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39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ru-RU" dirty="0"/>
              <a:t>She</a:t>
            </a:r>
            <a:r>
              <a:rPr lang="en-US" dirty="0"/>
              <a:t> </a:t>
            </a:r>
            <a:r>
              <a:rPr lang="ru-RU" dirty="0"/>
              <a:t>______ TV every evening.</a:t>
            </a:r>
          </a:p>
        </p:txBody>
      </p:sp>
    </p:spTree>
    <p:extLst>
      <p:ext uri="{BB962C8B-B14F-4D97-AF65-F5344CB8AC3E}">
        <p14:creationId xmlns:p14="http://schemas.microsoft.com/office/powerpoint/2010/main" val="2862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7" grpId="0" animBg="1"/>
      <p:bldP spid="29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6245352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playing</a:t>
            </a:r>
            <a:endParaRPr lang="ru-RU" dirty="0"/>
          </a:p>
        </p:txBody>
      </p:sp>
      <p:sp>
        <p:nvSpPr>
          <p:cNvPr id="15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plays</a:t>
            </a:r>
            <a:endParaRPr lang="ru-RU" dirty="0"/>
          </a:p>
        </p:txBody>
      </p:sp>
      <p:sp>
        <p:nvSpPr>
          <p:cNvPr id="16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playing</a:t>
            </a:r>
            <a:endParaRPr lang="ru-RU" dirty="0"/>
          </a:p>
        </p:txBody>
      </p:sp>
      <p:sp>
        <p:nvSpPr>
          <p:cNvPr id="17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6445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19" name="Ромб 18"/>
          <p:cNvSpPr/>
          <p:nvPr/>
        </p:nvSpPr>
        <p:spPr>
          <a:xfrm>
            <a:off x="6445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20" name="Ромб 19"/>
          <p:cNvSpPr/>
          <p:nvPr/>
        </p:nvSpPr>
        <p:spPr>
          <a:xfrm>
            <a:off x="2980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1" name="Ромб 20"/>
          <p:cNvSpPr/>
          <p:nvPr/>
        </p:nvSpPr>
        <p:spPr>
          <a:xfrm>
            <a:off x="2980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2. </a:t>
            </a:r>
            <a:r>
              <a:rPr lang="ru-RU" dirty="0"/>
              <a:t>The kids ______ outside </a:t>
            </a:r>
            <a:br>
              <a:rPr lang="en-US" dirty="0"/>
            </a:br>
            <a:r>
              <a:rPr lang="ru-RU" dirty="0"/>
              <a:t>at the moment.</a:t>
            </a:r>
          </a:p>
        </p:txBody>
      </p:sp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6245352" y="443835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reading</a:t>
            </a:r>
            <a:endParaRPr lang="ru-RU" dirty="0"/>
          </a:p>
        </p:txBody>
      </p:sp>
      <p:sp>
        <p:nvSpPr>
          <p:cNvPr id="12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443835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</a:t>
            </a:r>
            <a:endParaRPr lang="ru-RU" dirty="0"/>
          </a:p>
        </p:txBody>
      </p:sp>
      <p:sp>
        <p:nvSpPr>
          <p:cNvPr id="13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reads</a:t>
            </a:r>
            <a:endParaRPr lang="ru-RU" dirty="0"/>
          </a:p>
        </p:txBody>
      </p:sp>
      <p:sp>
        <p:nvSpPr>
          <p:cNvPr id="14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read</a:t>
            </a:r>
            <a:endParaRPr lang="ru-RU" dirty="0"/>
          </a:p>
        </p:txBody>
      </p:sp>
      <p:sp>
        <p:nvSpPr>
          <p:cNvPr id="15" name="Ромб 14"/>
          <p:cNvSpPr/>
          <p:nvPr/>
        </p:nvSpPr>
        <p:spPr>
          <a:xfrm>
            <a:off x="6445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16" name="Ромб 15"/>
          <p:cNvSpPr/>
          <p:nvPr/>
        </p:nvSpPr>
        <p:spPr>
          <a:xfrm>
            <a:off x="2980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1" name="Ромб 20"/>
          <p:cNvSpPr/>
          <p:nvPr/>
        </p:nvSpPr>
        <p:spPr>
          <a:xfrm>
            <a:off x="6445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22" name="Ромб 21"/>
          <p:cNvSpPr/>
          <p:nvPr/>
        </p:nvSpPr>
        <p:spPr>
          <a:xfrm>
            <a:off x="2980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3. </a:t>
            </a:r>
            <a:r>
              <a:rPr lang="ru-RU" dirty="0"/>
              <a:t>He ______ a fascinating book </a:t>
            </a:r>
            <a:br>
              <a:rPr lang="en-US" dirty="0"/>
            </a:br>
            <a:r>
              <a:rPr lang="ru-RU" dirty="0"/>
              <a:t>these days.</a:t>
            </a:r>
          </a:p>
        </p:txBody>
      </p:sp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2779776" y="44348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drink</a:t>
            </a:r>
            <a:endParaRPr lang="ru-RU" dirty="0"/>
          </a:p>
        </p:txBody>
      </p:sp>
      <p:sp>
        <p:nvSpPr>
          <p:cNvPr id="15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drinks</a:t>
            </a:r>
            <a:endParaRPr lang="ru-RU" dirty="0"/>
          </a:p>
        </p:txBody>
      </p:sp>
      <p:sp>
        <p:nvSpPr>
          <p:cNvPr id="16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 drinking</a:t>
            </a:r>
            <a:endParaRPr lang="ru-RU" dirty="0"/>
          </a:p>
        </p:txBody>
      </p:sp>
      <p:sp>
        <p:nvSpPr>
          <p:cNvPr id="17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drinking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2980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19" name="Ромб 18"/>
          <p:cNvSpPr/>
          <p:nvPr/>
        </p:nvSpPr>
        <p:spPr>
          <a:xfrm>
            <a:off x="6445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20" name="Ромб 19"/>
          <p:cNvSpPr/>
          <p:nvPr/>
        </p:nvSpPr>
        <p:spPr>
          <a:xfrm>
            <a:off x="6445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21" name="Ромб 20"/>
          <p:cNvSpPr/>
          <p:nvPr/>
        </p:nvSpPr>
        <p:spPr>
          <a:xfrm>
            <a:off x="2980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en-US" dirty="0"/>
              <a:t>. </a:t>
            </a:r>
            <a:r>
              <a:rPr lang="ru-RU" dirty="0"/>
              <a:t>I usually ______ coffee </a:t>
            </a:r>
            <a:br>
              <a:rPr lang="en-US" dirty="0"/>
            </a:br>
            <a:r>
              <a:rPr lang="ru-RU" dirty="0"/>
              <a:t>in the morning.</a:t>
            </a:r>
          </a:p>
        </p:txBody>
      </p:sp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/>
              <a:t>5</a:t>
            </a:r>
            <a:r>
              <a:rPr lang="en-US" dirty="0"/>
              <a:t>. </a:t>
            </a:r>
            <a:r>
              <a:rPr lang="ru-RU" dirty="0"/>
              <a:t>She ______</a:t>
            </a:r>
            <a:r>
              <a:rPr lang="en-US" dirty="0"/>
              <a:t> </a:t>
            </a:r>
            <a:r>
              <a:rPr lang="ru-RU" dirty="0"/>
              <a:t>at a supermarket.</a:t>
            </a:r>
          </a:p>
        </p:txBody>
      </p:sp>
      <p:sp>
        <p:nvSpPr>
          <p:cNvPr id="7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6245352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works</a:t>
            </a:r>
            <a:endParaRPr lang="ru-RU" dirty="0"/>
          </a:p>
        </p:txBody>
      </p:sp>
      <p:sp>
        <p:nvSpPr>
          <p:cNvPr id="8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6245352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working</a:t>
            </a:r>
            <a:endParaRPr lang="ru-RU" dirty="0"/>
          </a:p>
        </p:txBody>
      </p:sp>
      <p:sp>
        <p:nvSpPr>
          <p:cNvPr id="9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working</a:t>
            </a:r>
            <a:endParaRPr lang="ru-RU" dirty="0"/>
          </a:p>
        </p:txBody>
      </p:sp>
      <p:sp>
        <p:nvSpPr>
          <p:cNvPr id="10" name="Текст Прав">
            <a:hlinkClick r:id="" action="ppaction://noaction">
              <a:snd r:embed="rId4" name="hammer.wav"/>
            </a:hlinkClick>
          </p:cNvPr>
          <p:cNvSpPr txBox="1">
            <a:spLocks/>
          </p:cNvSpPr>
          <p:nvPr/>
        </p:nvSpPr>
        <p:spPr>
          <a:xfrm>
            <a:off x="2779776" y="533144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6446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12" name="Ромб 11"/>
          <p:cNvSpPr/>
          <p:nvPr/>
        </p:nvSpPr>
        <p:spPr>
          <a:xfrm>
            <a:off x="6446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13" name="Ромб 12"/>
          <p:cNvSpPr/>
          <p:nvPr/>
        </p:nvSpPr>
        <p:spPr>
          <a:xfrm>
            <a:off x="2981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14" name="Ромб 13"/>
          <p:cNvSpPr/>
          <p:nvPr/>
        </p:nvSpPr>
        <p:spPr>
          <a:xfrm>
            <a:off x="2981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A47B6-66B0-44EA-9BF4-841E6F896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7" t="51684" r="24304" b="29072"/>
          <a:stretch/>
        </p:blipFill>
        <p:spPr>
          <a:xfrm>
            <a:off x="0" y="68215"/>
            <a:ext cx="12192000" cy="247924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86D67AA-35D3-4179-B393-590131BC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2547464"/>
            <a:ext cx="2190701" cy="25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FE0A093-7B02-46F8-B3B0-240D036F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27" y="3004794"/>
            <a:ext cx="5356323" cy="30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8A4DE86-F93F-48BE-89DD-7575C44DA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8773"/>
          <a:stretch/>
        </p:blipFill>
        <p:spPr bwMode="auto">
          <a:xfrm>
            <a:off x="8704082" y="2797404"/>
            <a:ext cx="3120272" cy="26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367" y="1812928"/>
            <a:ext cx="10691265" cy="5045072"/>
          </a:xfrm>
        </p:spPr>
        <p:txBody>
          <a:bodyPr>
            <a:normAutofit/>
          </a:bodyPr>
          <a:lstStyle/>
          <a:p>
            <a:pPr algn="ctr"/>
            <a:r>
              <a:rPr lang="en-US" sz="8800" u="sng" dirty="0">
                <a:latin typeface="Times New Roman" pitchFamily="18" charset="0"/>
                <a:cs typeface="Times New Roman" pitchFamily="18" charset="0"/>
              </a:rPr>
              <a:t>Home task:</a:t>
            </a:r>
            <a:br>
              <a:rPr lang="en-US" sz="8800" dirty="0">
                <a:latin typeface="Times New Roman" pitchFamily="18" charset="0"/>
                <a:cs typeface="Times New Roman" pitchFamily="18" charset="0"/>
              </a:rPr>
            </a:br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1) rule “P.s &amp; </a:t>
            </a:r>
            <a:r>
              <a:rPr lang="en-US" sz="8800" dirty="0" err="1">
                <a:latin typeface="Times New Roman" pitchFamily="18" charset="0"/>
                <a:cs typeface="Times New Roman" pitchFamily="18" charset="0"/>
              </a:rPr>
              <a:t>P.c</a:t>
            </a:r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”;</a:t>
            </a:r>
            <a:br>
              <a:rPr lang="en-US" sz="8800" dirty="0">
                <a:latin typeface="Times New Roman" pitchFamily="18" charset="0"/>
                <a:cs typeface="Times New Roman" pitchFamily="18" charset="0"/>
              </a:rPr>
            </a:b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99" name="Google Shape;99;p2" descr="Cluster of books"/>
          <p:cNvPicPr preferRelativeResize="0"/>
          <p:nvPr/>
        </p:nvPicPr>
        <p:blipFill rotWithShape="1">
          <a:blip r:embed="rId3">
            <a:alphaModFix/>
          </a:blip>
          <a:srcRect t="10126" b="588"/>
          <a:stretch/>
        </p:blipFill>
        <p:spPr>
          <a:xfrm>
            <a:off x="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833541" y="990599"/>
            <a:ext cx="5619054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</a:pPr>
            <a:r>
              <a:rPr lang="x-none" sz="5400">
                <a:solidFill>
                  <a:srgbClr val="FFFFFF"/>
                </a:solidFill>
              </a:rPr>
              <a:t>THEORY</a:t>
            </a:r>
            <a:endParaRPr/>
          </a:p>
        </p:txBody>
      </p:sp>
      <p:cxnSp>
        <p:nvCxnSpPr>
          <p:cNvPr id="102" name="Google Shape;102;p2"/>
          <p:cNvCxnSpPr/>
          <p:nvPr/>
        </p:nvCxnSpPr>
        <p:spPr>
          <a:xfrm rot="10800000">
            <a:off x="8115300" y="1780927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90587" y="907129"/>
            <a:ext cx="6699564" cy="8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x-none" dirty="0"/>
              <a:t>PRESENT SIMPLE</a:t>
            </a:r>
            <a:endParaRPr dirty="0"/>
          </a:p>
        </p:txBody>
      </p:sp>
      <p:cxnSp>
        <p:nvCxnSpPr>
          <p:cNvPr id="109" name="Google Shape;109;p3"/>
          <p:cNvCxnSpPr/>
          <p:nvPr/>
        </p:nvCxnSpPr>
        <p:spPr>
          <a:xfrm>
            <a:off x="800100" y="723900"/>
            <a:ext cx="65151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695326" y="1940590"/>
            <a:ext cx="6766748" cy="419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x-none" sz="2800" b="1" dirty="0"/>
              <a:t>We use Present Simple to talk about: </a:t>
            </a:r>
            <a:endParaRPr b="1" dirty="0"/>
          </a:p>
          <a:p>
            <a:pPr marL="914400" lvl="1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x-none" sz="2400" dirty="0"/>
              <a:t>Permanent situations or states </a:t>
            </a:r>
            <a:endParaRPr dirty="0"/>
          </a:p>
          <a:p>
            <a:pPr marL="914400" lvl="1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x-none" sz="2400" dirty="0"/>
              <a:t>General truths and laws of nature </a:t>
            </a:r>
            <a:endParaRPr dirty="0"/>
          </a:p>
          <a:p>
            <a:pPr marL="914400" lvl="1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x-none" sz="2400" dirty="0"/>
              <a:t>Repeated / habitual actions</a:t>
            </a:r>
            <a:endParaRPr dirty="0"/>
          </a:p>
          <a:p>
            <a:pPr marL="914400" lvl="1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x-none" sz="2400"/>
              <a:t>Timetables </a:t>
            </a:r>
            <a:endParaRPr lang="en-US" sz="2400"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Key words: </a:t>
            </a:r>
            <a:r>
              <a:rPr lang="en-US" sz="2400" dirty="0"/>
              <a:t>always, usually, often, sometimes, never, every day\week\month\year </a:t>
            </a:r>
            <a:endParaRPr dirty="0"/>
          </a:p>
        </p:txBody>
      </p:sp>
      <p:cxnSp>
        <p:nvCxnSpPr>
          <p:cNvPr id="111" name="Google Shape;111;p3"/>
          <p:cNvCxnSpPr/>
          <p:nvPr/>
        </p:nvCxnSpPr>
        <p:spPr>
          <a:xfrm>
            <a:off x="800100" y="6132521"/>
            <a:ext cx="6515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3" descr="Blue desert under the sun"/>
          <p:cNvPicPr preferRelativeResize="0"/>
          <p:nvPr/>
        </p:nvPicPr>
        <p:blipFill rotWithShape="1">
          <a:blip r:embed="rId3">
            <a:alphaModFix/>
          </a:blip>
          <a:srcRect l="11534" r="48785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x-none"/>
              <a:t>1. </a:t>
            </a:r>
            <a:r>
              <a:rPr lang="x-none">
                <a:highlight>
                  <a:srgbClr val="FFFF00"/>
                </a:highlight>
              </a:rPr>
              <a:t>PERMANENT </a:t>
            </a:r>
            <a:r>
              <a:rPr lang="x-none"/>
              <a:t>SITUATIONS OR </a:t>
            </a:r>
            <a:r>
              <a:rPr lang="x-none">
                <a:highlight>
                  <a:srgbClr val="FFFF00"/>
                </a:highlight>
              </a:rPr>
              <a:t>STATES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19" name="Google Shape;119;p4" descr="Low angle view of a building against a pastel sky"/>
          <p:cNvPicPr preferRelativeResize="0"/>
          <p:nvPr/>
        </p:nvPicPr>
        <p:blipFill rotWithShape="1">
          <a:blip r:embed="rId3">
            <a:alphaModFix/>
          </a:blip>
          <a:srcRect l="41489" r="1770" b="-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5566943" y="2771480"/>
            <a:ext cx="6005933" cy="313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He </a:t>
            </a:r>
            <a:r>
              <a:rPr lang="x-none" sz="3200" b="1" u="sng" dirty="0">
                <a:solidFill>
                  <a:schemeClr val="accent6"/>
                </a:solidFill>
              </a:rPr>
              <a:t>works</a:t>
            </a:r>
            <a:r>
              <a:rPr lang="x-none" sz="3200" dirty="0"/>
              <a:t> in a large office building.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My mother </a:t>
            </a:r>
            <a:r>
              <a:rPr lang="x-none" sz="3200" b="1" u="sng" dirty="0">
                <a:solidFill>
                  <a:schemeClr val="accent6"/>
                </a:solidFill>
              </a:rPr>
              <a:t>has</a:t>
            </a:r>
            <a:r>
              <a:rPr lang="x-none" sz="3200" dirty="0"/>
              <a:t> blond curly hair and big blue eyes. </a:t>
            </a:r>
            <a:endParaRPr dirty="0"/>
          </a:p>
        </p:txBody>
      </p:sp>
      <p:cxnSp>
        <p:nvCxnSpPr>
          <p:cNvPr id="122" name="Google Shape;122;p4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695325" y="897751"/>
            <a:ext cx="36018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x-none" sz="3400"/>
              <a:t>2. GENERAL </a:t>
            </a:r>
            <a:r>
              <a:rPr lang="x-none" sz="3400">
                <a:highlight>
                  <a:srgbClr val="FFFF00"/>
                </a:highlight>
              </a:rPr>
              <a:t>TRUTHS </a:t>
            </a:r>
            <a:r>
              <a:rPr lang="x-none" sz="3400"/>
              <a:t>AND </a:t>
            </a:r>
            <a:r>
              <a:rPr lang="x-none" sz="3400">
                <a:highlight>
                  <a:srgbClr val="FFFF00"/>
                </a:highlight>
              </a:rPr>
              <a:t>LAWS </a:t>
            </a:r>
            <a:r>
              <a:rPr lang="x-none" sz="3400"/>
              <a:t>OF NATURE </a:t>
            </a:r>
            <a:endParaRPr/>
          </a:p>
        </p:txBody>
      </p:sp>
      <p:cxnSp>
        <p:nvCxnSpPr>
          <p:cNvPr id="129" name="Google Shape;129;p5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695325" y="2903455"/>
            <a:ext cx="3919500" cy="334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7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x-none" sz="2625" dirty="0"/>
              <a:t>Water </a:t>
            </a:r>
            <a:r>
              <a:rPr lang="x-none" sz="2625" b="1" u="sng" dirty="0">
                <a:solidFill>
                  <a:schemeClr val="accent6"/>
                </a:solidFill>
              </a:rPr>
              <a:t>boils</a:t>
            </a:r>
            <a:r>
              <a:rPr lang="x-none" sz="2625" dirty="0"/>
              <a:t> at 100 degrees Celsius. </a:t>
            </a:r>
            <a:endParaRPr sz="2225" dirty="0"/>
          </a:p>
          <a:p>
            <a:pPr marL="228600" lvl="0" indent="-2179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x-none" sz="2625" dirty="0"/>
              <a:t>Everybody </a:t>
            </a:r>
            <a:r>
              <a:rPr lang="x-none" sz="2625" b="1" u="sng" dirty="0">
                <a:solidFill>
                  <a:schemeClr val="accent6"/>
                </a:solidFill>
              </a:rPr>
              <a:t>goes</a:t>
            </a:r>
            <a:r>
              <a:rPr lang="x-none" sz="2625" dirty="0"/>
              <a:t> to school when they </a:t>
            </a:r>
            <a:r>
              <a:rPr lang="x-none" sz="2625" b="1" u="sng" dirty="0">
                <a:solidFill>
                  <a:schemeClr val="accent6"/>
                </a:solidFill>
              </a:rPr>
              <a:t>are</a:t>
            </a:r>
            <a:r>
              <a:rPr lang="x-none" sz="2625" dirty="0"/>
              <a:t> young. </a:t>
            </a:r>
            <a:endParaRPr sz="2225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/>
          </a:p>
        </p:txBody>
      </p:sp>
      <p:pic>
        <p:nvPicPr>
          <p:cNvPr id="131" name="Google Shape;131;p5" descr="A frog sitting on a leaf"/>
          <p:cNvPicPr preferRelativeResize="0"/>
          <p:nvPr/>
        </p:nvPicPr>
        <p:blipFill rotWithShape="1">
          <a:blip r:embed="rId3">
            <a:alphaModFix/>
          </a:blip>
          <a:srcRect l="25599" r="2" b="2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x-none" dirty="0"/>
              <a:t>3. REPEATED / </a:t>
            </a:r>
            <a:r>
              <a:rPr lang="x-none" dirty="0">
                <a:highlight>
                  <a:srgbClr val="FFFF00"/>
                </a:highlight>
              </a:rPr>
              <a:t>HABITUAL </a:t>
            </a:r>
            <a:r>
              <a:rPr lang="x-none" dirty="0"/>
              <a:t>ACTIONS</a:t>
            </a:r>
            <a:endParaRPr dirty="0"/>
          </a:p>
        </p:txBody>
      </p:sp>
      <p:pic>
        <p:nvPicPr>
          <p:cNvPr id="138" name="Google Shape;138;p6" descr="Aerial view of skyscrapers and city"/>
          <p:cNvPicPr preferRelativeResize="0"/>
          <p:nvPr/>
        </p:nvPicPr>
        <p:blipFill rotWithShape="1">
          <a:blip r:embed="rId3">
            <a:alphaModFix/>
          </a:blip>
          <a:srcRect l="26463" r="31514" b="-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6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5566943" y="2994216"/>
            <a:ext cx="6005933" cy="291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He </a:t>
            </a:r>
            <a:r>
              <a:rPr lang="x-none" sz="3200" b="1" dirty="0"/>
              <a:t>always</a:t>
            </a:r>
            <a:r>
              <a:rPr lang="x-none" sz="3200" dirty="0"/>
              <a:t> </a:t>
            </a:r>
            <a:r>
              <a:rPr lang="x-none" sz="3200" b="1" u="sng" dirty="0">
                <a:solidFill>
                  <a:schemeClr val="accent6"/>
                </a:solidFill>
              </a:rPr>
              <a:t>does</a:t>
            </a:r>
            <a:r>
              <a:rPr lang="x-none" sz="3200" dirty="0"/>
              <a:t> his homework.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Moscow </a:t>
            </a:r>
            <a:r>
              <a:rPr lang="x-none" sz="3200" b="1" dirty="0"/>
              <a:t>never</a:t>
            </a:r>
            <a:r>
              <a:rPr lang="x-none" sz="3200" dirty="0"/>
              <a:t> </a:t>
            </a:r>
            <a:r>
              <a:rPr lang="x-none" sz="3200" b="1" u="sng" dirty="0">
                <a:solidFill>
                  <a:schemeClr val="accent6"/>
                </a:solidFill>
              </a:rPr>
              <a:t>sleeps</a:t>
            </a:r>
            <a:r>
              <a:rPr lang="x-none" sz="3200" dirty="0"/>
              <a:t>. </a:t>
            </a:r>
            <a:endParaRPr sz="3200" dirty="0"/>
          </a:p>
        </p:txBody>
      </p:sp>
      <p:cxnSp>
        <p:nvCxnSpPr>
          <p:cNvPr id="141" name="Google Shape;141;p6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dirty="0"/>
              <a:t>4</a:t>
            </a:r>
            <a:r>
              <a:rPr lang="x-none" dirty="0"/>
              <a:t>. </a:t>
            </a:r>
            <a:r>
              <a:rPr lang="x-none">
                <a:highlight>
                  <a:srgbClr val="FFFF00"/>
                </a:highlight>
              </a:rPr>
              <a:t>TIMETABLES </a:t>
            </a:r>
            <a:endParaRPr dirty="0"/>
          </a:p>
        </p:txBody>
      </p:sp>
      <p:pic>
        <p:nvPicPr>
          <p:cNvPr id="157" name="Google Shape;157;p8" descr="Top vide of a white alarm clock on a yellow and orange surface"/>
          <p:cNvPicPr preferRelativeResize="0"/>
          <p:nvPr/>
        </p:nvPicPr>
        <p:blipFill rotWithShape="1">
          <a:blip r:embed="rId3">
            <a:alphaModFix/>
          </a:blip>
          <a:srcRect l="25036" r="27797" b="-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8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5566943" y="2912882"/>
            <a:ext cx="6005933" cy="299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The race </a:t>
            </a:r>
            <a:r>
              <a:rPr lang="x-none" sz="3200" b="1" u="sng" dirty="0">
                <a:solidFill>
                  <a:schemeClr val="accent6"/>
                </a:solidFill>
              </a:rPr>
              <a:t>starts</a:t>
            </a:r>
            <a:r>
              <a:rPr lang="x-none" sz="3200" dirty="0"/>
              <a:t> at 3pm.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 dirty="0"/>
              <a:t>Our flight </a:t>
            </a:r>
            <a:r>
              <a:rPr lang="x-none" sz="3200" b="1" u="sng" dirty="0">
                <a:solidFill>
                  <a:schemeClr val="accent6"/>
                </a:solidFill>
              </a:rPr>
              <a:t>takes off </a:t>
            </a:r>
            <a:r>
              <a:rPr lang="x-none" sz="3200" dirty="0"/>
              <a:t>at half past seven. </a:t>
            </a:r>
            <a:endParaRPr sz="3200" dirty="0"/>
          </a:p>
        </p:txBody>
      </p:sp>
      <p:cxnSp>
        <p:nvCxnSpPr>
          <p:cNvPr id="160" name="Google Shape;160;p8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695325" y="555712"/>
            <a:ext cx="3741687" cy="539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x-none"/>
              <a:t>PRESENT CONTINUOUS </a:t>
            </a:r>
            <a:endParaRPr/>
          </a:p>
        </p:txBody>
      </p:sp>
      <p:cxnSp>
        <p:nvCxnSpPr>
          <p:cNvPr id="176" name="Google Shape;176;p10"/>
          <p:cNvCxnSpPr/>
          <p:nvPr/>
        </p:nvCxnSpPr>
        <p:spPr>
          <a:xfrm rot="10800000">
            <a:off x="4876800" y="723900"/>
            <a:ext cx="0" cy="54494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7" name="Google Shape;177;p10" descr="Sliced bread at three stages of toasting"/>
          <p:cNvPicPr preferRelativeResize="0"/>
          <p:nvPr/>
        </p:nvPicPr>
        <p:blipFill rotWithShape="1">
          <a:blip r:embed="rId3">
            <a:alphaModFix/>
          </a:blip>
          <a:srcRect l="4127" r="-1" b="-1"/>
          <a:stretch/>
        </p:blipFill>
        <p:spPr>
          <a:xfrm>
            <a:off x="5576425" y="167377"/>
            <a:ext cx="5676902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5576475" y="2274659"/>
            <a:ext cx="5920200" cy="44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171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x-none" sz="2400" b="1" dirty="0"/>
              <a:t>We use Present Continuous to talk about: </a:t>
            </a:r>
            <a:endParaRPr b="1" dirty="0"/>
          </a:p>
          <a:p>
            <a:pPr marL="800100" lvl="1" indent="-33146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x-none" sz="2400" dirty="0"/>
              <a:t>Temporary situations</a:t>
            </a:r>
            <a:endParaRPr dirty="0"/>
          </a:p>
          <a:p>
            <a:pPr marL="800100" lvl="1" indent="-33146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x-none" sz="2400" dirty="0"/>
              <a:t>Actions happening at or around the moment of speaking </a:t>
            </a:r>
            <a:endParaRPr dirty="0"/>
          </a:p>
          <a:p>
            <a:pPr marL="800100" lvl="1" indent="-33146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x-none" sz="2400" dirty="0"/>
              <a:t>Fixed arrangements in the near future </a:t>
            </a:r>
            <a:endParaRPr lang="en-US" sz="2400" dirty="0"/>
          </a:p>
          <a:p>
            <a:pPr marL="800100" lvl="1" indent="-33146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endParaRPr lang="en-US" sz="2400" dirty="0"/>
          </a:p>
          <a:p>
            <a:pPr marL="468631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1" dirty="0"/>
              <a:t>Key words</a:t>
            </a:r>
            <a:r>
              <a:rPr lang="en-US" sz="2400" dirty="0"/>
              <a:t>: now, at the moment, right now, today, these days, Look!, Listen!.</a:t>
            </a:r>
            <a:endParaRPr dirty="0"/>
          </a:p>
          <a:p>
            <a:pPr marL="800100" lvl="1" indent="-2349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endParaRPr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412924"/>
      </a:dk2>
      <a:lt2>
        <a:srgbClr val="E2E7E8"/>
      </a:lt2>
      <a:accent1>
        <a:srgbClr val="D53617"/>
      </a:accent1>
      <a:accent2>
        <a:srgbClr val="E7295A"/>
      </a:accent2>
      <a:accent3>
        <a:srgbClr val="E19226"/>
      </a:accent3>
      <a:accent4>
        <a:srgbClr val="15BD27"/>
      </a:accent4>
      <a:accent5>
        <a:srgbClr val="21B971"/>
      </a:accent5>
      <a:accent6>
        <a:srgbClr val="14B7AD"/>
      </a:accent6>
      <a:hlink>
        <a:srgbClr val="358E9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699</Words>
  <Application>Microsoft Office PowerPoint</Application>
  <PresentationFormat>Широкоэкранный</PresentationFormat>
  <Paragraphs>142</Paragraphs>
  <Slides>26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MS PMincho</vt:lpstr>
      <vt:lpstr>Arial</vt:lpstr>
      <vt:lpstr>Open Sans</vt:lpstr>
      <vt:lpstr>Lustria</vt:lpstr>
      <vt:lpstr>Times New Roman</vt:lpstr>
      <vt:lpstr>ChronicleVTI</vt:lpstr>
      <vt:lpstr>What tenses are these in English?  Read and say.</vt:lpstr>
      <vt:lpstr> PRESENT SIMPLE  VS  PRESENT CONTINUOUS </vt:lpstr>
      <vt:lpstr>THEORY</vt:lpstr>
      <vt:lpstr>PRESENT SIMPLE</vt:lpstr>
      <vt:lpstr>1. PERMANENT SITUATIONS OR STATES </vt:lpstr>
      <vt:lpstr>2. GENERAL TRUTHS AND LAWS OF NATURE </vt:lpstr>
      <vt:lpstr>3. REPEATED / HABITUAL ACTIONS</vt:lpstr>
      <vt:lpstr>4. TIMETABLES </vt:lpstr>
      <vt:lpstr>PRESENT CONTINUOUS </vt:lpstr>
      <vt:lpstr>1. TEMPORARY SITUATIONS</vt:lpstr>
      <vt:lpstr>2. ACTIONS HAPPENING AT OR AROUND THE MOMENT OF SPEAKING</vt:lpstr>
      <vt:lpstr>3. FIXED ARRANGEMENTS IN THE NEAR FUTURE </vt:lpstr>
      <vt:lpstr>PRESENT SIMPLE   VS   PRESENT CONTINUOUS</vt:lpstr>
      <vt:lpstr>Презентация PowerPoint</vt:lpstr>
      <vt:lpstr>LET’S PRACTICE</vt:lpstr>
      <vt:lpstr>Презентация PowerPoint</vt:lpstr>
      <vt:lpstr>Презентация PowerPoint</vt:lpstr>
      <vt:lpstr>Translate the sentences into English.</vt:lpstr>
      <vt:lpstr>Present Simple vs Present Continuous</vt:lpstr>
      <vt:lpstr>1. She ______ TV every evening.</vt:lpstr>
      <vt:lpstr>2. The kids ______ outside  at the moment.</vt:lpstr>
      <vt:lpstr>3. He ______ a fascinating book  these days.</vt:lpstr>
      <vt:lpstr>4. I usually ______ coffee  in the morning.</vt:lpstr>
      <vt:lpstr>5. She ______ at a supermarket.</vt:lpstr>
      <vt:lpstr>Презентация PowerPoint</vt:lpstr>
      <vt:lpstr>Home task: 1) rule “P.s &amp; P.c”;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tenses are these in English?  Read and say.</dc:title>
  <dc:creator>Екатерина Козырева</dc:creator>
  <cp:lastModifiedBy>123</cp:lastModifiedBy>
  <cp:revision>10</cp:revision>
  <dcterms:created xsi:type="dcterms:W3CDTF">2022-08-24T07:32:59Z</dcterms:created>
  <dcterms:modified xsi:type="dcterms:W3CDTF">2025-04-14T15:58:21Z</dcterms:modified>
</cp:coreProperties>
</file>