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77" r:id="rId3"/>
    <p:sldId id="274" r:id="rId4"/>
    <p:sldId id="280" r:id="rId5"/>
    <p:sldId id="262" r:id="rId6"/>
    <p:sldId id="264" r:id="rId7"/>
    <p:sldId id="265" r:id="rId8"/>
    <p:sldId id="279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1206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1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BC7C66-DF8F-4230-83DA-08D447DDA093}" type="datetimeFigureOut">
              <a:rPr lang="ru-RU" smtClean="0"/>
              <a:pPr/>
              <a:t>23.04.2025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C156D3-B0BA-4873-B3A5-1269462C3B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224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156D3-B0BA-4873-B3A5-1269462C3BBC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400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7A19F-89DE-48BF-BC04-65E4171B744E}" type="datetimeFigureOut">
              <a:rPr lang="ru-RU"/>
              <a:pPr>
                <a:defRPr/>
              </a:pPr>
              <a:t>23.04.2025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005F6-B1B5-41E8-926A-F199961119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B1665-9AAA-4B2F-A526-221133DC2E28}" type="datetimeFigureOut">
              <a:rPr lang="ru-RU"/>
              <a:pPr>
                <a:defRPr/>
              </a:pPr>
              <a:t>23.04.2025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7050A-2E7B-4C60-840A-57267A87B7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030CE-C193-4BA7-BB75-2C1156D8432F}" type="datetimeFigureOut">
              <a:rPr lang="ru-RU"/>
              <a:pPr>
                <a:defRPr/>
              </a:pPr>
              <a:t>23.04.2025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F1D0E-CE86-4120-84E3-815274BA1E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E4A6F-5F90-4B09-A784-AE7D96F326F7}" type="datetimeFigureOut">
              <a:rPr lang="ru-RU"/>
              <a:pPr>
                <a:defRPr/>
              </a:pPr>
              <a:t>23.04.2025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5D9D4-9453-454F-B11B-E6B75D00EF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72127-F0FC-4155-B66B-BC075B3290EA}" type="datetimeFigureOut">
              <a:rPr lang="ru-RU"/>
              <a:pPr>
                <a:defRPr/>
              </a:pPr>
              <a:t>23.04.2025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504F3-3AF0-4AF2-96C3-EBF3EBB0CB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16C71-7D24-4FAD-877C-DEC06D308022}" type="datetimeFigureOut">
              <a:rPr lang="ru-RU"/>
              <a:pPr>
                <a:defRPr/>
              </a:pPr>
              <a:t>23.04.2025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9DAF4-9368-40BE-AA87-FB646BB379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F19C2-8BF1-4262-9005-9F807102B5C7}" type="datetimeFigureOut">
              <a:rPr lang="ru-RU"/>
              <a:pPr>
                <a:defRPr/>
              </a:pPr>
              <a:t>23.04.2025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D90B0-6427-4AB6-8842-11C827D453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A71B2-EEDA-45A3-9A2C-14EEE8DC8782}" type="datetimeFigureOut">
              <a:rPr lang="ru-RU"/>
              <a:pPr>
                <a:defRPr/>
              </a:pPr>
              <a:t>23.04.2025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C5B70-8111-4B06-A97E-A7A3610653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1D48F-048D-44E2-BDDE-6A40491ABC51}" type="datetimeFigureOut">
              <a:rPr lang="ru-RU"/>
              <a:pPr>
                <a:defRPr/>
              </a:pPr>
              <a:t>23.04.2025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50139-2747-4BD0-AC59-7938AA45F6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A5C7D-F9D9-4CFE-ABE8-F3B9C54B6FDD}" type="datetimeFigureOut">
              <a:rPr lang="ru-RU"/>
              <a:pPr>
                <a:defRPr/>
              </a:pPr>
              <a:t>23.04.2025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4A220-58F9-4A99-8687-FC82ABB2EE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5DA06-44D6-4605-8C0F-021DDFC993DD}" type="datetimeFigureOut">
              <a:rPr lang="ru-RU"/>
              <a:pPr>
                <a:defRPr/>
              </a:pPr>
              <a:t>23.04.2025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09B35-4E23-41B6-A494-078EE0C42D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88238EC-221B-4F1B-9E3E-C9D268DD88AE}" type="datetimeFigureOut">
              <a:rPr lang="ru-RU"/>
              <a:pPr>
                <a:defRPr/>
              </a:pPr>
              <a:t>23.04.2025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DF79D54-2521-4605-BE17-6C3058577F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wedg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18158" y="-1"/>
            <a:ext cx="10762157" cy="6867525"/>
          </a:xfrm>
          <a:prstGeom prst="rect">
            <a:avLst/>
          </a:prstGeom>
        </p:spPr>
      </p:pic>
      <p:pic>
        <p:nvPicPr>
          <p:cNvPr id="1331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3" y="11654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2484438" y="3284538"/>
            <a:ext cx="6264275" cy="1152525"/>
          </a:xfrm>
        </p:spPr>
        <p:txBody>
          <a:bodyPr/>
          <a:lstStyle/>
          <a:p>
            <a:r>
              <a:rPr lang="ru-RU" sz="6600" dirty="0" smtClean="0">
                <a:latin typeface="Comic Sans MS" pitchFamily="66" charset="0"/>
              </a:rPr>
              <a:t> </a:t>
            </a:r>
            <a:r>
              <a:rPr lang="ru-RU" sz="6600" dirty="0" smtClean="0">
                <a:latin typeface="Comic Sans MS" pitchFamily="66" charset="0"/>
              </a:rPr>
              <a:t> </a:t>
            </a:r>
            <a:r>
              <a:rPr lang="ru-RU" sz="5400" dirty="0" smtClean="0">
                <a:latin typeface="Comic Sans MS" pitchFamily="66" charset="0"/>
              </a:rPr>
              <a:t>Неопределенные </a:t>
            </a:r>
            <a:r>
              <a:rPr lang="ru-RU" sz="5400" dirty="0" smtClean="0">
                <a:latin typeface="Comic Sans MS" pitchFamily="66" charset="0"/>
              </a:rPr>
              <a:t>местоимения</a:t>
            </a:r>
            <a:r>
              <a:rPr lang="ru-RU" sz="6600" dirty="0" smtClean="0">
                <a:latin typeface="Comic Sans MS" pitchFamily="66" charset="0"/>
              </a:rPr>
              <a:t/>
            </a:r>
            <a:br>
              <a:rPr lang="ru-RU" sz="6600" dirty="0" smtClean="0">
                <a:latin typeface="Comic Sans MS" pitchFamily="66" charset="0"/>
              </a:rPr>
            </a:br>
            <a:r>
              <a:rPr lang="ru-RU" sz="6600" dirty="0" smtClean="0">
                <a:latin typeface="Comic Sans MS" pitchFamily="66" charset="0"/>
              </a:rPr>
              <a:t/>
            </a:r>
            <a:br>
              <a:rPr lang="ru-RU" sz="6600" dirty="0" smtClean="0">
                <a:latin typeface="Comic Sans MS" pitchFamily="66" charset="0"/>
              </a:rPr>
            </a:br>
            <a:r>
              <a:rPr lang="ru-RU" sz="6600" dirty="0" smtClean="0">
                <a:latin typeface="Comic Sans MS" pitchFamily="66" charset="0"/>
              </a:rPr>
              <a:t> </a:t>
            </a:r>
            <a:r>
              <a:rPr lang="en-US" sz="6600" dirty="0" smtClean="0">
                <a:solidFill>
                  <a:srgbClr val="FF0000"/>
                </a:solidFill>
                <a:latin typeface="Comic Sans MS" pitchFamily="66" charset="0"/>
              </a:rPr>
              <a:t>some</a:t>
            </a:r>
            <a:r>
              <a:rPr lang="ru-RU" sz="6600" dirty="0" smtClean="0">
                <a:solidFill>
                  <a:srgbClr val="00B050"/>
                </a:solidFill>
                <a:latin typeface="Comic Sans MS" pitchFamily="66" charset="0"/>
              </a:rPr>
              <a:t>  </a:t>
            </a:r>
            <a:r>
              <a:rPr lang="en-US" sz="6600" dirty="0" smtClean="0">
                <a:solidFill>
                  <a:srgbClr val="009900"/>
                </a:solidFill>
                <a:latin typeface="Comic Sans MS" pitchFamily="66" charset="0"/>
              </a:rPr>
              <a:t>any</a:t>
            </a:r>
            <a:r>
              <a:rPr lang="ru-RU" sz="6600" dirty="0" smtClean="0">
                <a:solidFill>
                  <a:srgbClr val="FF0000"/>
                </a:solidFill>
                <a:latin typeface="Comic Sans MS" pitchFamily="66" charset="0"/>
              </a:rPr>
              <a:t>  </a:t>
            </a:r>
            <a:r>
              <a:rPr lang="en-US" sz="6600" dirty="0" smtClean="0">
                <a:solidFill>
                  <a:srgbClr val="0070C0"/>
                </a:solidFill>
                <a:latin typeface="Comic Sans MS" pitchFamily="66" charset="0"/>
              </a:rPr>
              <a:t>no</a:t>
            </a:r>
            <a:r>
              <a:rPr lang="ru-RU" sz="6600" dirty="0" smtClean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ru-RU" sz="6600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00B050"/>
                </a:solidFill>
              </a:rPr>
              <a:t/>
            </a:r>
            <a:br>
              <a:rPr lang="ru-RU" sz="6600" dirty="0" smtClean="0">
                <a:solidFill>
                  <a:srgbClr val="00B050"/>
                </a:solidFill>
              </a:rPr>
            </a:br>
            <a:endParaRPr lang="ru-RU" sz="6600" dirty="0" smtClean="0">
              <a:latin typeface="Comic Sans MS" pitchFamily="66" charset="0"/>
            </a:endParaRPr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2462213" y="4713288"/>
            <a:ext cx="6286500" cy="16684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58573" y="2127849"/>
            <a:ext cx="5170877" cy="5170877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350"/>
            <a:ext cx="8856984" cy="5865813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Some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 - несколько, некоторое количество</a:t>
            </a:r>
            <a:endParaRPr lang="en-US" dirty="0" smtClean="0"/>
          </a:p>
          <a:p>
            <a:endParaRPr lang="en-US" dirty="0" smtClean="0"/>
          </a:p>
          <a:p>
            <a:pPr>
              <a:buFont typeface="Arial" charset="0"/>
              <a:buNone/>
            </a:pPr>
            <a:r>
              <a:rPr lang="ru-RU" dirty="0" smtClean="0"/>
              <a:t>    </a:t>
            </a:r>
          </a:p>
          <a:p>
            <a:pPr>
              <a:buFont typeface="Arial" charset="0"/>
              <a:buNone/>
            </a:pPr>
            <a:r>
              <a:rPr lang="ru-RU" sz="2800" dirty="0" smtClean="0"/>
              <a:t>  </a:t>
            </a:r>
          </a:p>
          <a:p>
            <a:pPr>
              <a:buFont typeface="Arial" charset="0"/>
              <a:buNone/>
            </a:pPr>
            <a:r>
              <a:rPr lang="en-US" sz="2800" dirty="0" smtClean="0"/>
              <a:t>There are </a:t>
            </a:r>
            <a:r>
              <a:rPr lang="en-US" sz="2800" b="1" dirty="0" smtClean="0">
                <a:solidFill>
                  <a:srgbClr val="FF0000"/>
                </a:solidFill>
              </a:rPr>
              <a:t>some</a:t>
            </a:r>
            <a:r>
              <a:rPr lang="en-US" sz="2800" b="1" dirty="0" smtClean="0">
                <a:solidFill>
                  <a:srgbClr val="00B050"/>
                </a:solidFill>
              </a:rPr>
              <a:t> </a:t>
            </a:r>
            <a:r>
              <a:rPr lang="en-US" sz="2800" dirty="0" smtClean="0"/>
              <a:t>sweets in the box.-</a:t>
            </a:r>
            <a:r>
              <a:rPr lang="en-US" sz="2800" b="1" dirty="0" smtClean="0"/>
              <a:t> </a:t>
            </a:r>
            <a:r>
              <a:rPr lang="ru-RU" sz="2600" dirty="0" smtClean="0"/>
              <a:t>В коробке есть конфеты.</a:t>
            </a:r>
          </a:p>
          <a:p>
            <a:pPr>
              <a:buFont typeface="Arial" charset="0"/>
              <a:buNone/>
            </a:pPr>
            <a:endParaRPr lang="ru-RU" sz="2600" dirty="0"/>
          </a:p>
          <a:p>
            <a:pPr>
              <a:buFont typeface="Arial" charset="0"/>
              <a:buNone/>
            </a:pPr>
            <a:endParaRPr lang="ru-RU" sz="2600" dirty="0" smtClean="0"/>
          </a:p>
          <a:p>
            <a:pPr>
              <a:buFont typeface="Arial" charset="0"/>
              <a:buNone/>
            </a:pPr>
            <a:r>
              <a:rPr lang="en-US" sz="2600" dirty="0" smtClean="0"/>
              <a:t>We have </a:t>
            </a:r>
            <a:r>
              <a:rPr lang="en-US" sz="2600" b="1" dirty="0" smtClean="0">
                <a:solidFill>
                  <a:srgbClr val="FF0000"/>
                </a:solidFill>
              </a:rPr>
              <a:t>some</a:t>
            </a:r>
            <a:r>
              <a:rPr lang="en-US" sz="2600" dirty="0" smtClean="0"/>
              <a:t> milk in the bottle.- </a:t>
            </a:r>
            <a:r>
              <a:rPr lang="ru-RU" sz="2600" dirty="0" smtClean="0"/>
              <a:t>У нас есть молоко в бутылке.</a:t>
            </a:r>
          </a:p>
          <a:p>
            <a:pPr>
              <a:buFont typeface="Arial" charset="0"/>
              <a:buNone/>
            </a:pPr>
            <a:endParaRPr lang="ru-RU" sz="2600" dirty="0"/>
          </a:p>
          <a:p>
            <a:pPr>
              <a:buFont typeface="Arial" charset="0"/>
              <a:buNone/>
            </a:pPr>
            <a:endParaRPr lang="ru-RU" sz="2600" dirty="0" smtClean="0"/>
          </a:p>
          <a:p>
            <a:pPr>
              <a:buFont typeface="Arial" charset="0"/>
              <a:buNone/>
            </a:pPr>
            <a:r>
              <a:rPr lang="en-US" sz="2600" dirty="0" smtClean="0"/>
              <a:t>There is </a:t>
            </a:r>
            <a:r>
              <a:rPr lang="en-US" sz="2600" b="1" dirty="0" smtClean="0">
                <a:solidFill>
                  <a:srgbClr val="FF0000"/>
                </a:solidFill>
              </a:rPr>
              <a:t>some </a:t>
            </a:r>
            <a:r>
              <a:rPr lang="en-US" sz="2600" dirty="0" smtClean="0"/>
              <a:t>coffee in the cup.- </a:t>
            </a:r>
            <a:r>
              <a:rPr lang="ru-RU" sz="2600" dirty="0" smtClean="0"/>
              <a:t> В чашке есть немного кофе.</a:t>
            </a:r>
          </a:p>
          <a:p>
            <a:pPr>
              <a:buFont typeface="Arial" charset="0"/>
              <a:buNone/>
            </a:pPr>
            <a:endParaRPr lang="ru-RU" sz="2600" dirty="0"/>
          </a:p>
          <a:p>
            <a:pPr>
              <a:buFont typeface="Arial" charset="0"/>
              <a:buNone/>
            </a:pPr>
            <a:endParaRPr lang="ru-RU" sz="2600" dirty="0" smtClean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23528" y="1052513"/>
            <a:ext cx="84249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alibri" pitchFamily="34" charset="0"/>
              </a:rPr>
              <a:t>I </a:t>
            </a:r>
            <a:r>
              <a:rPr lang="en-US" sz="2800" dirty="0">
                <a:latin typeface="Calibri" pitchFamily="34" charset="0"/>
              </a:rPr>
              <a:t>have 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some</a:t>
            </a:r>
            <a:r>
              <a:rPr lang="en-US" sz="2800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</a:rPr>
              <a:t>apples.- </a:t>
            </a:r>
            <a:r>
              <a:rPr lang="ru-RU" sz="2800" dirty="0" smtClean="0">
                <a:latin typeface="Calibri" pitchFamily="34" charset="0"/>
              </a:rPr>
              <a:t>   У меня есть несколько яблок.</a:t>
            </a:r>
            <a:endParaRPr lang="ru-RU" sz="2800" dirty="0"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1872208" cy="1144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96953"/>
            <a:ext cx="1656184" cy="1103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65104"/>
            <a:ext cx="1152128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819409"/>
            <a:ext cx="1944216" cy="1038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5068860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350"/>
            <a:ext cx="8856984" cy="6597650"/>
          </a:xfrm>
        </p:spPr>
        <p:txBody>
          <a:bodyPr/>
          <a:lstStyle/>
          <a:p>
            <a:r>
              <a:rPr lang="en-US" b="1" dirty="0" smtClean="0">
                <a:solidFill>
                  <a:srgbClr val="009900"/>
                </a:solidFill>
              </a:rPr>
              <a:t>Any</a:t>
            </a:r>
            <a:r>
              <a:rPr lang="en-US" dirty="0" smtClean="0"/>
              <a:t> </a:t>
            </a:r>
            <a:r>
              <a:rPr lang="ru-RU" dirty="0" smtClean="0"/>
              <a:t>– </a:t>
            </a:r>
            <a:r>
              <a:rPr lang="ru-RU" sz="2800" b="1" dirty="0" smtClean="0"/>
              <a:t>несколько, немного/некоторое количество</a:t>
            </a:r>
            <a:endParaRPr lang="en-US" sz="2800" b="1" dirty="0" smtClean="0"/>
          </a:p>
          <a:p>
            <a:pPr marL="0" indent="0">
              <a:buNone/>
            </a:pPr>
            <a:r>
              <a:rPr lang="en-US" sz="2800" dirty="0" smtClean="0">
                <a:latin typeface="Calibri" pitchFamily="34" charset="0"/>
              </a:rPr>
              <a:t>Are </a:t>
            </a:r>
            <a:r>
              <a:rPr lang="en-US" sz="2800" dirty="0">
                <a:latin typeface="Calibri" pitchFamily="34" charset="0"/>
              </a:rPr>
              <a:t>there </a:t>
            </a:r>
            <a:r>
              <a:rPr lang="en-US" sz="2800" b="1" dirty="0">
                <a:solidFill>
                  <a:srgbClr val="009900"/>
                </a:solidFill>
                <a:latin typeface="Calibri" pitchFamily="34" charset="0"/>
              </a:rPr>
              <a:t>any</a:t>
            </a:r>
            <a:r>
              <a:rPr lang="en-US" sz="2800" dirty="0">
                <a:latin typeface="Calibri" pitchFamily="34" charset="0"/>
              </a:rPr>
              <a:t> lemons on </a:t>
            </a:r>
            <a:r>
              <a:rPr lang="en-US" sz="2800" dirty="0" smtClean="0">
                <a:latin typeface="Calibri" pitchFamily="34" charset="0"/>
              </a:rPr>
              <a:t>the 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</a:rPr>
              <a:t>table?</a:t>
            </a:r>
            <a:r>
              <a:rPr lang="en-US" sz="2800" dirty="0">
                <a:latin typeface="Calibri" pitchFamily="34" charset="0"/>
              </a:rPr>
              <a:t> </a:t>
            </a:r>
            <a:r>
              <a:rPr lang="ru-RU" sz="2800" dirty="0" smtClean="0">
                <a:latin typeface="Calibri" pitchFamily="34" charset="0"/>
              </a:rPr>
              <a:t>-</a:t>
            </a:r>
            <a:r>
              <a:rPr lang="en-US" sz="2800" dirty="0" smtClean="0">
                <a:latin typeface="Calibri" pitchFamily="34" charset="0"/>
              </a:rPr>
              <a:t>Yes</a:t>
            </a:r>
            <a:r>
              <a:rPr lang="en-US" sz="2800" dirty="0">
                <a:latin typeface="Calibri" pitchFamily="34" charset="0"/>
              </a:rPr>
              <a:t>, there are </a:t>
            </a:r>
            <a:r>
              <a:rPr lang="en-US" sz="2800" b="1" dirty="0" smtClean="0">
                <a:solidFill>
                  <a:srgbClr val="C00000"/>
                </a:solidFill>
                <a:latin typeface="Calibri" pitchFamily="34" charset="0"/>
              </a:rPr>
              <a:t>some</a:t>
            </a:r>
            <a:r>
              <a:rPr lang="ru-RU" sz="2800" b="1" dirty="0">
                <a:latin typeface="Calibri" pitchFamily="34" charset="0"/>
              </a:rPr>
              <a:t>.</a:t>
            </a:r>
            <a:endParaRPr lang="en-US" dirty="0"/>
          </a:p>
          <a:p>
            <a:pPr marL="0" indent="0">
              <a:buNone/>
            </a:pPr>
            <a:r>
              <a:rPr lang="ru-RU" sz="2700" i="1" dirty="0" smtClean="0">
                <a:latin typeface="Calibri" pitchFamily="34" charset="0"/>
              </a:rPr>
              <a:t>(На столе есть лимоны</a:t>
            </a:r>
            <a:r>
              <a:rPr lang="en-US" sz="2700" i="1" dirty="0" smtClean="0">
                <a:latin typeface="Calibri" pitchFamily="34" charset="0"/>
              </a:rPr>
              <a:t>? – </a:t>
            </a:r>
            <a:r>
              <a:rPr lang="ru-RU" sz="2700" i="1" dirty="0" smtClean="0">
                <a:latin typeface="Calibri" pitchFamily="34" charset="0"/>
              </a:rPr>
              <a:t>Да, есть несколько).</a:t>
            </a:r>
          </a:p>
          <a:p>
            <a:pPr>
              <a:buFont typeface="Arial" charset="0"/>
              <a:buNone/>
            </a:pPr>
            <a:endParaRPr lang="ru-RU" i="1" dirty="0" smtClean="0"/>
          </a:p>
          <a:p>
            <a:pPr marL="0" indent="0">
              <a:buNone/>
            </a:pPr>
            <a:endParaRPr lang="ru-RU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2800" i="1" dirty="0" smtClean="0"/>
              <a:t>( У тебя есть вода</a:t>
            </a:r>
            <a:r>
              <a:rPr lang="en-US" sz="2800" i="1" dirty="0" smtClean="0"/>
              <a:t>?</a:t>
            </a:r>
            <a:r>
              <a:rPr lang="ru-RU" sz="2800" i="1" dirty="0"/>
              <a:t> </a:t>
            </a:r>
            <a:r>
              <a:rPr lang="ru-RU" sz="2800" i="1" dirty="0" smtClean="0"/>
              <a:t>– Да, есть немного</a:t>
            </a:r>
            <a:r>
              <a:rPr lang="ru-RU" sz="2800" i="1" dirty="0"/>
              <a:t>.</a:t>
            </a:r>
            <a:r>
              <a:rPr lang="ru-RU" sz="2800" i="1" dirty="0" smtClean="0"/>
              <a:t>)</a:t>
            </a:r>
            <a:endParaRPr lang="en-US" sz="2800" i="1" dirty="0" smtClean="0"/>
          </a:p>
          <a:p>
            <a:pPr marL="0" indent="0">
              <a:buNone/>
            </a:pPr>
            <a:endParaRPr lang="ru-RU" b="1" dirty="0">
              <a:latin typeface="Calibri" pitchFamily="34" charset="0"/>
            </a:endParaRPr>
          </a:p>
          <a:p>
            <a:pPr marL="0" indent="0">
              <a:buNone/>
            </a:pPr>
            <a:r>
              <a:rPr lang="en-US" sz="3000" dirty="0" smtClean="0">
                <a:latin typeface="Calibri" pitchFamily="34" charset="0"/>
              </a:rPr>
              <a:t>There</a:t>
            </a:r>
            <a:r>
              <a:rPr lang="en-US" sz="3000" b="1" dirty="0" smtClean="0">
                <a:latin typeface="Calibri" pitchFamily="34" charset="0"/>
              </a:rPr>
              <a:t> </a:t>
            </a:r>
            <a:r>
              <a:rPr lang="en-US" sz="3000" dirty="0" smtClean="0">
                <a:latin typeface="Calibri" pitchFamily="34" charset="0"/>
              </a:rPr>
              <a:t>is</a:t>
            </a:r>
            <a:r>
              <a:rPr lang="ru-RU" sz="3000" b="1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en-US" sz="3000" b="1" dirty="0" smtClean="0">
                <a:solidFill>
                  <a:srgbClr val="0070C0"/>
                </a:solidFill>
                <a:latin typeface="Calibri" pitchFamily="34" charset="0"/>
              </a:rPr>
              <a:t>not</a:t>
            </a:r>
            <a:r>
              <a:rPr lang="en-US" sz="3000" b="1" dirty="0" smtClean="0">
                <a:latin typeface="Calibri" pitchFamily="34" charset="0"/>
              </a:rPr>
              <a:t> </a:t>
            </a:r>
            <a:r>
              <a:rPr lang="en-US" sz="3000" b="1" dirty="0">
                <a:solidFill>
                  <a:srgbClr val="00B050"/>
                </a:solidFill>
                <a:latin typeface="Calibri" pitchFamily="34" charset="0"/>
              </a:rPr>
              <a:t>any </a:t>
            </a:r>
            <a:r>
              <a:rPr lang="en-US" sz="3000" dirty="0">
                <a:latin typeface="Calibri" pitchFamily="34" charset="0"/>
              </a:rPr>
              <a:t>soup in the plate</a:t>
            </a:r>
            <a:r>
              <a:rPr lang="en-US" sz="3000" dirty="0" smtClean="0">
                <a:latin typeface="Calibri" pitchFamily="34" charset="0"/>
              </a:rPr>
              <a:t>.</a:t>
            </a:r>
            <a:endParaRPr lang="ru-RU" sz="3000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ru-RU" sz="2800" i="1" dirty="0" smtClean="0">
                <a:latin typeface="Calibri" pitchFamily="34" charset="0"/>
              </a:rPr>
              <a:t>( В тарелке нет супа.)</a:t>
            </a:r>
          </a:p>
          <a:p>
            <a:pPr marL="0" indent="0">
              <a:buNone/>
            </a:pPr>
            <a:endParaRPr lang="ru-RU" sz="2800" i="1" dirty="0" smtClean="0"/>
          </a:p>
          <a:p>
            <a:pPr marL="0" indent="0">
              <a:buNone/>
            </a:pPr>
            <a:r>
              <a:rPr lang="en-US" dirty="0"/>
              <a:t>I </a:t>
            </a:r>
            <a:r>
              <a:rPr lang="en-US" dirty="0" smtClean="0"/>
              <a:t>have</a:t>
            </a:r>
            <a:r>
              <a:rPr lang="en-US" b="1" dirty="0" smtClean="0">
                <a:solidFill>
                  <a:srgbClr val="0070C0"/>
                </a:solidFill>
              </a:rPr>
              <a:t> not</a:t>
            </a:r>
            <a:r>
              <a:rPr lang="en-US" b="1" dirty="0" smtClean="0"/>
              <a:t> </a:t>
            </a:r>
            <a:r>
              <a:rPr lang="en-US" b="1" dirty="0">
                <a:solidFill>
                  <a:srgbClr val="009900"/>
                </a:solidFill>
              </a:rPr>
              <a:t>any</a:t>
            </a:r>
            <a:r>
              <a:rPr lang="en-US" dirty="0"/>
              <a:t> apples in my basket</a:t>
            </a:r>
            <a:r>
              <a:rPr lang="en-US" dirty="0" smtClean="0"/>
              <a:t>.</a:t>
            </a:r>
            <a:endParaRPr lang="ru-RU" dirty="0" smtClean="0"/>
          </a:p>
          <a:p>
            <a:pPr marL="0" indent="0">
              <a:buNone/>
            </a:pPr>
            <a:r>
              <a:rPr lang="ru-RU" sz="2800" i="1" dirty="0" smtClean="0"/>
              <a:t>( У меня в корзине нет (никаких) яблок.)</a:t>
            </a:r>
            <a:endParaRPr lang="en-US" sz="2800" i="1" dirty="0"/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27856" y="2276872"/>
            <a:ext cx="876462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000" dirty="0">
                <a:latin typeface="Calibri" pitchFamily="34" charset="0"/>
              </a:rPr>
              <a:t>Do you have </a:t>
            </a:r>
            <a:r>
              <a:rPr lang="en-US" sz="3000" b="1" dirty="0">
                <a:solidFill>
                  <a:srgbClr val="009900"/>
                </a:solidFill>
                <a:latin typeface="Calibri" pitchFamily="34" charset="0"/>
              </a:rPr>
              <a:t>any</a:t>
            </a:r>
            <a:r>
              <a:rPr lang="en-US" sz="3000" dirty="0">
                <a:latin typeface="Calibri" pitchFamily="34" charset="0"/>
              </a:rPr>
              <a:t>  w</a:t>
            </a:r>
            <a:r>
              <a:rPr lang="en-US" sz="3000" dirty="0" smtClean="0">
                <a:latin typeface="Calibri" pitchFamily="34" charset="0"/>
              </a:rPr>
              <a:t>ater</a:t>
            </a:r>
            <a:r>
              <a:rPr lang="en-US" sz="3000" b="1" dirty="0" smtClean="0">
                <a:latin typeface="Calibri" pitchFamily="34" charset="0"/>
              </a:rPr>
              <a:t>?  -   </a:t>
            </a:r>
            <a:r>
              <a:rPr lang="en-US" sz="3000" dirty="0" smtClean="0">
                <a:latin typeface="Calibri" pitchFamily="34" charset="0"/>
              </a:rPr>
              <a:t>Yes, I </a:t>
            </a:r>
            <a:r>
              <a:rPr lang="en-US" sz="3000" b="1" dirty="0" smtClean="0">
                <a:latin typeface="Calibri" pitchFamily="34" charset="0"/>
              </a:rPr>
              <a:t>have </a:t>
            </a:r>
            <a:r>
              <a:rPr lang="en-US" sz="3000" b="1" dirty="0" smtClean="0">
                <a:solidFill>
                  <a:srgbClr val="C00000"/>
                </a:solidFill>
                <a:latin typeface="Calibri" pitchFamily="34" charset="0"/>
              </a:rPr>
              <a:t>some</a:t>
            </a:r>
            <a:r>
              <a:rPr lang="en-US" sz="2800" b="1" dirty="0" smtClean="0">
                <a:latin typeface="Calibri" pitchFamily="34" charset="0"/>
              </a:rPr>
              <a:t>. </a:t>
            </a:r>
            <a:endParaRPr lang="ru-RU" sz="2800" b="1" dirty="0">
              <a:latin typeface="Calibri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843213" y="5084763"/>
            <a:ext cx="2760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Calibri" pitchFamily="34" charset="0"/>
              </a:rPr>
              <a:t>.</a:t>
            </a:r>
            <a:endParaRPr lang="ru-RU" sz="2800" dirty="0">
              <a:latin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340768"/>
            <a:ext cx="1556784" cy="87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9634" y="2420888"/>
            <a:ext cx="1771478" cy="1178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4820" y="3751718"/>
            <a:ext cx="1682998" cy="1119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80861" y="5311111"/>
            <a:ext cx="1490916" cy="1320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1375"/>
            <a:ext cx="976191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350"/>
            <a:ext cx="8856984" cy="5865813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1" dirty="0">
                <a:solidFill>
                  <a:srgbClr val="0070C0"/>
                </a:solidFill>
              </a:rPr>
              <a:t>No </a:t>
            </a:r>
            <a:r>
              <a:rPr lang="ru-RU" sz="2800" b="1" dirty="0">
                <a:solidFill>
                  <a:srgbClr val="0070C0"/>
                </a:solidFill>
              </a:rPr>
              <a:t>= </a:t>
            </a:r>
            <a:r>
              <a:rPr lang="en-US" sz="2800" b="1" dirty="0">
                <a:solidFill>
                  <a:srgbClr val="0070C0"/>
                </a:solidFill>
              </a:rPr>
              <a:t>not any </a:t>
            </a:r>
            <a:r>
              <a:rPr lang="en-US" sz="2800" dirty="0"/>
              <a:t>–</a:t>
            </a:r>
            <a:r>
              <a:rPr lang="ru-RU" sz="2800" dirty="0"/>
              <a:t> </a:t>
            </a:r>
            <a:r>
              <a:rPr lang="ru-RU" sz="2800" b="1" dirty="0"/>
              <a:t>нет, нет никаких, нисколько.</a:t>
            </a:r>
            <a:r>
              <a:rPr lang="en-US" sz="2800" b="1" dirty="0">
                <a:latin typeface="Calibri" pitchFamily="34" charset="0"/>
              </a:rPr>
              <a:t> </a:t>
            </a:r>
            <a:endParaRPr lang="ru-RU" sz="2800" b="1" dirty="0">
              <a:latin typeface="Calibri" pitchFamily="34" charset="0"/>
            </a:endParaRPr>
          </a:p>
          <a:p>
            <a:pPr marL="0" indent="0" algn="ctr">
              <a:buNone/>
            </a:pPr>
            <a:r>
              <a:rPr lang="ru-RU" sz="3000" dirty="0" smtClean="0">
                <a:latin typeface="Calibri" pitchFamily="34" charset="0"/>
              </a:rPr>
              <a:t> </a:t>
            </a:r>
            <a:r>
              <a:rPr lang="en-US" sz="3000" dirty="0" smtClean="0">
                <a:latin typeface="Calibri" pitchFamily="34" charset="0"/>
              </a:rPr>
              <a:t>   </a:t>
            </a:r>
            <a:endParaRPr lang="ru-RU" sz="2800" i="1" dirty="0" smtClean="0"/>
          </a:p>
          <a:p>
            <a:pPr marL="0" indent="0">
              <a:buNone/>
            </a:pPr>
            <a:endParaRPr lang="ru-RU" sz="2800" i="1" dirty="0"/>
          </a:p>
          <a:p>
            <a:pPr marL="0" indent="0">
              <a:buNone/>
            </a:pPr>
            <a:endParaRPr lang="ru-RU" sz="2800" i="1" dirty="0" smtClean="0"/>
          </a:p>
          <a:p>
            <a:pPr marL="0" indent="0">
              <a:buNone/>
            </a:pPr>
            <a:endParaRPr lang="ru-RU" sz="2800" i="1" dirty="0"/>
          </a:p>
          <a:p>
            <a:pPr marL="0" indent="0">
              <a:buNone/>
            </a:pPr>
            <a:endParaRPr lang="ru-RU" sz="2800" i="1" dirty="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7016168"/>
              </p:ext>
            </p:extLst>
          </p:nvPr>
        </p:nvGraphicFramePr>
        <p:xfrm>
          <a:off x="107505" y="882349"/>
          <a:ext cx="8968170" cy="307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87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894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6854"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I have </a:t>
                      </a:r>
                      <a:r>
                        <a:rPr lang="en-US" sz="3200" b="1" dirty="0" smtClean="0">
                          <a:solidFill>
                            <a:srgbClr val="0070C0"/>
                          </a:solidFill>
                        </a:rPr>
                        <a:t>not any 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friends. </a:t>
                      </a:r>
                      <a:endParaRPr lang="ru-RU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There </a:t>
                      </a:r>
                      <a:r>
                        <a:rPr lang="en-US" sz="3200" b="1" dirty="0" smtClean="0">
                          <a:solidFill>
                            <a:srgbClr val="0070C0"/>
                          </a:solidFill>
                        </a:rPr>
                        <a:t>isn’t any 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jam in the jar.</a:t>
                      </a:r>
                      <a:endParaRPr lang="ru-RU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6854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I have </a:t>
                      </a:r>
                      <a:r>
                        <a:rPr lang="en-US" sz="3200" b="1" dirty="0" smtClean="0">
                          <a:solidFill>
                            <a:srgbClr val="0070C0"/>
                          </a:solidFill>
                        </a:rPr>
                        <a:t>no</a:t>
                      </a:r>
                      <a:r>
                        <a:rPr lang="en-US" sz="3200" dirty="0" smtClean="0"/>
                        <a:t> friends. </a:t>
                      </a:r>
                      <a:endParaRPr lang="ru-RU" sz="32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There is </a:t>
                      </a:r>
                      <a:r>
                        <a:rPr lang="en-US" sz="3200" b="1" dirty="0" smtClean="0">
                          <a:solidFill>
                            <a:srgbClr val="0070C0"/>
                          </a:solidFill>
                        </a:rPr>
                        <a:t>no</a:t>
                      </a:r>
                      <a:r>
                        <a:rPr lang="en-US" sz="3200" dirty="0" smtClean="0"/>
                        <a:t> jam in the jar.</a:t>
                      </a:r>
                    </a:p>
                    <a:p>
                      <a:endParaRPr lang="ru-RU" sz="32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6854">
                <a:tc>
                  <a:txBody>
                    <a:bodyPr/>
                    <a:lstStyle/>
                    <a:p>
                      <a:r>
                        <a:rPr lang="ru-RU" sz="2800" i="1" dirty="0" smtClean="0"/>
                        <a:t>( У меня нет друзей.) </a:t>
                      </a:r>
                      <a:endParaRPr lang="ru-RU" sz="2800" i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i="1" dirty="0" smtClean="0"/>
                        <a:t>( В банке нет варенья</a:t>
                      </a:r>
                      <a:r>
                        <a:rPr lang="ru-RU" sz="2800" dirty="0" smtClean="0"/>
                        <a:t>.)</a:t>
                      </a:r>
                    </a:p>
                    <a:p>
                      <a:endParaRPr lang="ru-RU" sz="28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595069"/>
            <a:ext cx="1584176" cy="1775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656888"/>
            <a:ext cx="1420494" cy="1788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5589240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</a:t>
            </a:r>
            <a:r>
              <a:rPr lang="en-US" sz="3200" dirty="0">
                <a:latin typeface="+mn-lt"/>
              </a:rPr>
              <a:t>Have you any friends? – No, I  </a:t>
            </a:r>
            <a:r>
              <a:rPr lang="en-US" sz="3200" b="1" dirty="0">
                <a:solidFill>
                  <a:srgbClr val="0070C0"/>
                </a:solidFill>
                <a:latin typeface="+mn-lt"/>
              </a:rPr>
              <a:t>haven’t  any.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536" y="6237312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j-lt"/>
              </a:rPr>
              <a:t> </a:t>
            </a:r>
            <a:r>
              <a:rPr lang="en-US" sz="3200" dirty="0" smtClean="0">
                <a:latin typeface="+mj-lt"/>
              </a:rPr>
              <a:t>Is </a:t>
            </a:r>
            <a:r>
              <a:rPr lang="en-US" sz="3200" dirty="0">
                <a:latin typeface="+mj-lt"/>
              </a:rPr>
              <a:t>there any jam?   -   No, there </a:t>
            </a:r>
            <a:r>
              <a:rPr lang="en-US" sz="3200" b="1" dirty="0">
                <a:solidFill>
                  <a:srgbClr val="0070C0"/>
                </a:solidFill>
                <a:latin typeface="+mj-lt"/>
              </a:rPr>
              <a:t>isn’t any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</a:rPr>
              <a:t>. </a:t>
            </a:r>
            <a:endParaRPr lang="en-US" sz="3200" b="1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81408449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1507" name="TextBox 4"/>
          <p:cNvSpPr txBox="1">
            <a:spLocks noChangeArrowheads="1"/>
          </p:cNvSpPr>
          <p:nvPr/>
        </p:nvSpPr>
        <p:spPr bwMode="auto">
          <a:xfrm>
            <a:off x="467544" y="1785938"/>
            <a:ext cx="8654231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They </a:t>
            </a:r>
            <a:r>
              <a:rPr lang="en-US" sz="3200" dirty="0" smtClean="0">
                <a:latin typeface="Calibri" pitchFamily="34" charset="0"/>
              </a:rPr>
              <a:t>have……..milk</a:t>
            </a:r>
            <a:r>
              <a:rPr lang="en-US" sz="3200" dirty="0">
                <a:latin typeface="Calibri" pitchFamily="34" charset="0"/>
              </a:rPr>
              <a:t>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My brother doesn’t read </a:t>
            </a:r>
            <a:r>
              <a:rPr lang="en-US" sz="3200" dirty="0" smtClean="0">
                <a:latin typeface="Calibri" pitchFamily="34" charset="0"/>
              </a:rPr>
              <a:t>……… </a:t>
            </a:r>
            <a:r>
              <a:rPr lang="en-US" sz="3200" dirty="0">
                <a:latin typeface="Calibri" pitchFamily="34" charset="0"/>
              </a:rPr>
              <a:t>books.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 smtClean="0">
                <a:latin typeface="Calibri" pitchFamily="34" charset="0"/>
              </a:rPr>
              <a:t>Have </a:t>
            </a:r>
            <a:r>
              <a:rPr lang="en-US" sz="3200" dirty="0">
                <a:latin typeface="Calibri" pitchFamily="34" charset="0"/>
              </a:rPr>
              <a:t>you </a:t>
            </a:r>
            <a:r>
              <a:rPr lang="en-US" sz="3200" dirty="0" smtClean="0">
                <a:latin typeface="Calibri" pitchFamily="34" charset="0"/>
              </a:rPr>
              <a:t>got …….problems?- No, we haven’t…… .</a:t>
            </a:r>
            <a:endParaRPr lang="en-US" sz="3200" dirty="0">
              <a:latin typeface="Calibri" pitchFamily="34" charset="0"/>
            </a:endParaRP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We </a:t>
            </a:r>
            <a:r>
              <a:rPr lang="en-US" sz="3200" dirty="0" smtClean="0">
                <a:latin typeface="Calibri" pitchFamily="34" charset="0"/>
              </a:rPr>
              <a:t>have ………. </a:t>
            </a:r>
            <a:r>
              <a:rPr lang="en-US" sz="3200" dirty="0">
                <a:latin typeface="Calibri" pitchFamily="34" charset="0"/>
              </a:rPr>
              <a:t>eggs and </a:t>
            </a:r>
            <a:r>
              <a:rPr lang="en-US" sz="3200" dirty="0" smtClean="0">
                <a:latin typeface="Calibri" pitchFamily="34" charset="0"/>
              </a:rPr>
              <a:t>………. </a:t>
            </a:r>
            <a:r>
              <a:rPr lang="en-US" sz="3200" dirty="0">
                <a:latin typeface="Calibri" pitchFamily="34" charset="0"/>
              </a:rPr>
              <a:t>milk.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I don’t have </a:t>
            </a:r>
            <a:r>
              <a:rPr lang="en-US" sz="3200" dirty="0" smtClean="0">
                <a:latin typeface="Calibri" pitchFamily="34" charset="0"/>
              </a:rPr>
              <a:t>………. </a:t>
            </a:r>
            <a:r>
              <a:rPr lang="en-US" sz="3200" dirty="0">
                <a:latin typeface="Calibri" pitchFamily="34" charset="0"/>
              </a:rPr>
              <a:t>water.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 smtClean="0">
                <a:latin typeface="Calibri" pitchFamily="34" charset="0"/>
              </a:rPr>
              <a:t>Is there………..tea in the cup?- Yes, there is…….. </a:t>
            </a:r>
            <a:r>
              <a:rPr lang="en-US" sz="3200" smtClean="0">
                <a:latin typeface="Calibri" pitchFamily="34" charset="0"/>
              </a:rPr>
              <a:t>.</a:t>
            </a:r>
            <a:endParaRPr lang="en-US" sz="3200" dirty="0">
              <a:latin typeface="Calibri" pitchFamily="34" charset="0"/>
            </a:endParaRP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We don’t have </a:t>
            </a:r>
            <a:r>
              <a:rPr lang="en-US" sz="3200" dirty="0" smtClean="0">
                <a:latin typeface="Calibri" pitchFamily="34" charset="0"/>
              </a:rPr>
              <a:t>……….. </a:t>
            </a:r>
            <a:r>
              <a:rPr lang="en-US" sz="3200" dirty="0">
                <a:latin typeface="Calibri" pitchFamily="34" charset="0"/>
              </a:rPr>
              <a:t>bread.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Kate doesn’t have </a:t>
            </a:r>
            <a:r>
              <a:rPr lang="en-US" sz="3200" dirty="0" smtClean="0">
                <a:latin typeface="Calibri" pitchFamily="34" charset="0"/>
              </a:rPr>
              <a:t>…………. </a:t>
            </a:r>
            <a:r>
              <a:rPr lang="en-US" sz="3200" dirty="0">
                <a:latin typeface="Calibri" pitchFamily="34" charset="0"/>
              </a:rPr>
              <a:t>sweets.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Pete and Ann have </a:t>
            </a:r>
            <a:r>
              <a:rPr lang="en-US" sz="3200" dirty="0" smtClean="0">
                <a:latin typeface="Calibri" pitchFamily="34" charset="0"/>
              </a:rPr>
              <a:t>………. bags </a:t>
            </a:r>
            <a:r>
              <a:rPr lang="en-US" sz="3200" dirty="0">
                <a:latin typeface="Calibri" pitchFamily="34" charset="0"/>
              </a:rPr>
              <a:t>of </a:t>
            </a:r>
            <a:r>
              <a:rPr lang="en-US" sz="3200" dirty="0" smtClean="0">
                <a:latin typeface="Calibri" pitchFamily="34" charset="0"/>
              </a:rPr>
              <a:t>sweets.</a:t>
            </a:r>
            <a:endParaRPr lang="en-US" sz="3200" dirty="0">
              <a:latin typeface="Calibri" pitchFamily="34" charset="0"/>
            </a:endParaRP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Mary hasn’t </a:t>
            </a:r>
            <a:r>
              <a:rPr lang="en-US" sz="3200" dirty="0" smtClean="0">
                <a:latin typeface="Calibri" pitchFamily="34" charset="0"/>
              </a:rPr>
              <a:t>……….. photos </a:t>
            </a:r>
            <a:r>
              <a:rPr lang="en-US" sz="3200" dirty="0">
                <a:latin typeface="Calibri" pitchFamily="34" charset="0"/>
              </a:rPr>
              <a:t>in her </a:t>
            </a:r>
            <a:r>
              <a:rPr lang="en-US" sz="3200" dirty="0" smtClean="0">
                <a:latin typeface="Calibri" pitchFamily="34" charset="0"/>
              </a:rPr>
              <a:t>album.</a:t>
            </a:r>
            <a:endParaRPr lang="en-US" sz="3200" dirty="0">
              <a:latin typeface="Calibri" pitchFamily="34" charset="0"/>
            </a:endParaRPr>
          </a:p>
          <a:p>
            <a:pPr marL="342900" indent="-342900"/>
            <a:endParaRPr lang="en-US" dirty="0">
              <a:latin typeface="Calibri" pitchFamily="34" charset="0"/>
            </a:endParaRPr>
          </a:p>
          <a:p>
            <a:pPr marL="342900" indent="-342900">
              <a:buFont typeface="Calibri" pitchFamily="34" charset="0"/>
              <a:buAutoNum type="arabicPeriod"/>
            </a:pPr>
            <a:endParaRPr lang="en-US" dirty="0">
              <a:latin typeface="Calibri" pitchFamily="34" charset="0"/>
            </a:endParaRPr>
          </a:p>
          <a:p>
            <a:pPr marL="342900" indent="-342900">
              <a:buFont typeface="Calibri" pitchFamily="34" charset="0"/>
              <a:buAutoNum type="arabicPeriod"/>
            </a:pPr>
            <a:endParaRPr lang="ru-RU" dirty="0">
              <a:latin typeface="Calibri" pitchFamily="34" charset="0"/>
            </a:endParaRPr>
          </a:p>
        </p:txBody>
      </p:sp>
      <p:sp>
        <p:nvSpPr>
          <p:cNvPr id="21508" name="TextBox 5"/>
          <p:cNvSpPr txBox="1">
            <a:spLocks noChangeArrowheads="1"/>
          </p:cNvSpPr>
          <p:nvPr/>
        </p:nvSpPr>
        <p:spPr bwMode="auto">
          <a:xfrm>
            <a:off x="1571625" y="476250"/>
            <a:ext cx="75501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</a:rPr>
              <a:t>Вставить </a:t>
            </a:r>
            <a:r>
              <a:rPr lang="en-US" sz="4000" b="1">
                <a:latin typeface="Calibri" pitchFamily="34" charset="0"/>
              </a:rPr>
              <a:t>some</a:t>
            </a:r>
            <a:r>
              <a:rPr lang="en-US" sz="4000">
                <a:latin typeface="Calibri" pitchFamily="34" charset="0"/>
              </a:rPr>
              <a:t> </a:t>
            </a:r>
            <a:r>
              <a:rPr lang="ru-RU" sz="4000">
                <a:latin typeface="Calibri" pitchFamily="34" charset="0"/>
              </a:rPr>
              <a:t>или </a:t>
            </a:r>
            <a:r>
              <a:rPr lang="en-US" sz="4000" b="1">
                <a:latin typeface="Calibri" pitchFamily="34" charset="0"/>
              </a:rPr>
              <a:t>any</a:t>
            </a:r>
            <a:endParaRPr lang="ru-RU" sz="4000" b="1">
              <a:latin typeface="Calibri" pitchFamily="34" charset="0"/>
            </a:endParaRPr>
          </a:p>
        </p:txBody>
      </p:sp>
      <p:sp>
        <p:nvSpPr>
          <p:cNvPr id="21509" name="Содержимое 6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72008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Box 6"/>
          <p:cNvSpPr txBox="1">
            <a:spLocks noChangeArrowheads="1"/>
          </p:cNvSpPr>
          <p:nvPr/>
        </p:nvSpPr>
        <p:spPr bwMode="auto">
          <a:xfrm>
            <a:off x="1285875" y="714375"/>
            <a:ext cx="6143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dirty="0">
                <a:latin typeface="Calibri" pitchFamily="34" charset="0"/>
              </a:rPr>
              <a:t>Вставить </a:t>
            </a:r>
            <a:r>
              <a:rPr lang="en-US" sz="4000" b="1" dirty="0">
                <a:latin typeface="Calibri" pitchFamily="34" charset="0"/>
              </a:rPr>
              <a:t>no</a:t>
            </a:r>
            <a:r>
              <a:rPr lang="en-US" sz="4000" dirty="0">
                <a:latin typeface="Calibri" pitchFamily="34" charset="0"/>
              </a:rPr>
              <a:t> </a:t>
            </a:r>
            <a:r>
              <a:rPr lang="ru-RU" sz="4000" dirty="0">
                <a:latin typeface="Calibri" pitchFamily="34" charset="0"/>
              </a:rPr>
              <a:t>или </a:t>
            </a:r>
            <a:r>
              <a:rPr lang="en-US" sz="4000" b="1" dirty="0" smtClean="0">
                <a:latin typeface="Calibri" pitchFamily="34" charset="0"/>
              </a:rPr>
              <a:t>not </a:t>
            </a:r>
            <a:r>
              <a:rPr lang="en-US" sz="4000" b="1" dirty="0">
                <a:latin typeface="Calibri" pitchFamily="34" charset="0"/>
              </a:rPr>
              <a:t>any</a:t>
            </a:r>
            <a:endParaRPr lang="ru-RU" sz="4000" b="1" dirty="0">
              <a:latin typeface="Calibri" pitchFamily="34" charset="0"/>
            </a:endParaRPr>
          </a:p>
        </p:txBody>
      </p:sp>
      <p:sp>
        <p:nvSpPr>
          <p:cNvPr id="25603" name="TextBox 7"/>
          <p:cNvSpPr txBox="1">
            <a:spLocks noChangeArrowheads="1"/>
          </p:cNvSpPr>
          <p:nvPr/>
        </p:nvSpPr>
        <p:spPr bwMode="auto">
          <a:xfrm>
            <a:off x="395536" y="1571625"/>
            <a:ext cx="9291389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There is </a:t>
            </a:r>
            <a:r>
              <a:rPr lang="en-US" sz="3200" dirty="0" smtClean="0">
                <a:latin typeface="Calibri" pitchFamily="34" charset="0"/>
              </a:rPr>
              <a:t>…… sugar </a:t>
            </a:r>
            <a:r>
              <a:rPr lang="en-US" sz="3200" dirty="0">
                <a:latin typeface="Calibri" pitchFamily="34" charset="0"/>
              </a:rPr>
              <a:t>in my tea.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There aren’t </a:t>
            </a:r>
            <a:r>
              <a:rPr lang="en-US" sz="3200" dirty="0" smtClean="0">
                <a:latin typeface="Calibri" pitchFamily="34" charset="0"/>
              </a:rPr>
              <a:t>………… </a:t>
            </a:r>
            <a:r>
              <a:rPr lang="en-US" sz="3200" dirty="0">
                <a:latin typeface="Calibri" pitchFamily="34" charset="0"/>
              </a:rPr>
              <a:t>apples in </a:t>
            </a:r>
            <a:r>
              <a:rPr lang="en-US" sz="3200" dirty="0" smtClean="0">
                <a:latin typeface="Calibri" pitchFamily="34" charset="0"/>
              </a:rPr>
              <a:t>the bag.</a:t>
            </a:r>
            <a:endParaRPr lang="en-US" sz="3200" dirty="0">
              <a:latin typeface="Calibri" pitchFamily="34" charset="0"/>
            </a:endParaRP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There isn’t </a:t>
            </a:r>
            <a:r>
              <a:rPr lang="en-US" sz="3200" dirty="0" smtClean="0">
                <a:latin typeface="Calibri" pitchFamily="34" charset="0"/>
              </a:rPr>
              <a:t>………… </a:t>
            </a:r>
            <a:r>
              <a:rPr lang="en-US" sz="3200" dirty="0">
                <a:latin typeface="Calibri" pitchFamily="34" charset="0"/>
              </a:rPr>
              <a:t>soup in the plate.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 smtClean="0">
                <a:latin typeface="Calibri" pitchFamily="34" charset="0"/>
              </a:rPr>
              <a:t>I have </a:t>
            </a:r>
            <a:r>
              <a:rPr lang="en-US" sz="3200" dirty="0">
                <a:latin typeface="Calibri" pitchFamily="34" charset="0"/>
              </a:rPr>
              <a:t>……. sweets in my pocket.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There aren’t </a:t>
            </a:r>
            <a:r>
              <a:rPr lang="en-US" sz="3200" dirty="0" smtClean="0">
                <a:latin typeface="Calibri" pitchFamily="34" charset="0"/>
              </a:rPr>
              <a:t>………. </a:t>
            </a:r>
            <a:r>
              <a:rPr lang="en-US" sz="3200" dirty="0">
                <a:latin typeface="Calibri" pitchFamily="34" charset="0"/>
              </a:rPr>
              <a:t>cakes in the shop.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There is </a:t>
            </a:r>
            <a:r>
              <a:rPr lang="en-US" sz="3200" dirty="0" smtClean="0">
                <a:latin typeface="Calibri" pitchFamily="34" charset="0"/>
              </a:rPr>
              <a:t>……… </a:t>
            </a:r>
            <a:r>
              <a:rPr lang="en-US" sz="3200" dirty="0">
                <a:latin typeface="Calibri" pitchFamily="34" charset="0"/>
              </a:rPr>
              <a:t>bad students in our class.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There are </a:t>
            </a:r>
            <a:r>
              <a:rPr lang="en-US" sz="3200" dirty="0" smtClean="0">
                <a:latin typeface="Calibri" pitchFamily="34" charset="0"/>
              </a:rPr>
              <a:t>………. </a:t>
            </a:r>
            <a:r>
              <a:rPr lang="en-US" sz="3200" dirty="0">
                <a:latin typeface="Calibri" pitchFamily="34" charset="0"/>
              </a:rPr>
              <a:t>any TVs in my room.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There is </a:t>
            </a:r>
            <a:r>
              <a:rPr lang="en-US" sz="3200" dirty="0" smtClean="0">
                <a:latin typeface="Calibri" pitchFamily="34" charset="0"/>
              </a:rPr>
              <a:t>………….any salt </a:t>
            </a:r>
            <a:r>
              <a:rPr lang="en-US" sz="3200" dirty="0">
                <a:latin typeface="Calibri" pitchFamily="34" charset="0"/>
              </a:rPr>
              <a:t>in the soup.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>
                <a:latin typeface="Calibri" pitchFamily="34" charset="0"/>
              </a:rPr>
              <a:t>There </a:t>
            </a:r>
            <a:r>
              <a:rPr lang="en-US" sz="3200" dirty="0" smtClean="0">
                <a:latin typeface="Calibri" pitchFamily="34" charset="0"/>
              </a:rPr>
              <a:t>is  </a:t>
            </a:r>
            <a:r>
              <a:rPr lang="en-US" sz="3200" dirty="0">
                <a:latin typeface="Calibri" pitchFamily="34" charset="0"/>
              </a:rPr>
              <a:t>……… </a:t>
            </a:r>
            <a:r>
              <a:rPr lang="en-US" sz="3200" dirty="0" smtClean="0">
                <a:latin typeface="Calibri" pitchFamily="34" charset="0"/>
              </a:rPr>
              <a:t>juice  </a:t>
            </a:r>
            <a:r>
              <a:rPr lang="en-US" sz="3200" dirty="0">
                <a:latin typeface="Calibri" pitchFamily="34" charset="0"/>
              </a:rPr>
              <a:t>in the bottle</a:t>
            </a:r>
            <a:r>
              <a:rPr lang="en-US" sz="3200" dirty="0" smtClean="0">
                <a:latin typeface="Calibri" pitchFamily="34" charset="0"/>
              </a:rPr>
              <a:t>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 dirty="0" smtClean="0">
                <a:latin typeface="Calibri" pitchFamily="34" charset="0"/>
              </a:rPr>
              <a:t>Alice hasn’t ………. T-shirts. </a:t>
            </a:r>
            <a:endParaRPr lang="en-US" sz="3200" dirty="0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TextBox 4"/>
          <p:cNvSpPr txBox="1">
            <a:spLocks noChangeArrowheads="1"/>
          </p:cNvSpPr>
          <p:nvPr/>
        </p:nvSpPr>
        <p:spPr bwMode="auto">
          <a:xfrm>
            <a:off x="1571625" y="642938"/>
            <a:ext cx="80835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</a:rPr>
              <a:t>Перевести на английский</a:t>
            </a:r>
          </a:p>
        </p:txBody>
      </p:sp>
      <p:sp>
        <p:nvSpPr>
          <p:cNvPr id="27651" name="TextBox 5"/>
          <p:cNvSpPr txBox="1">
            <a:spLocks noChangeArrowheads="1"/>
          </p:cNvSpPr>
          <p:nvPr/>
        </p:nvSpPr>
        <p:spPr bwMode="auto">
          <a:xfrm>
            <a:off x="1428750" y="1428750"/>
            <a:ext cx="6789738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ru-RU" sz="2800" dirty="0">
                <a:latin typeface="Calibri" pitchFamily="34" charset="0"/>
              </a:rPr>
              <a:t>У меня есть несколько яблок.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2800" dirty="0">
                <a:latin typeface="Calibri" pitchFamily="34" charset="0"/>
              </a:rPr>
              <a:t>У меня нет воды.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2800" dirty="0">
                <a:latin typeface="Calibri" pitchFamily="34" charset="0"/>
              </a:rPr>
              <a:t>У тебя есть какие – </a:t>
            </a:r>
            <a:r>
              <a:rPr lang="ru-RU" sz="2800" dirty="0" err="1">
                <a:latin typeface="Calibri" pitchFamily="34" charset="0"/>
              </a:rPr>
              <a:t>нибудь</a:t>
            </a:r>
            <a:r>
              <a:rPr lang="ru-RU" sz="2800" dirty="0">
                <a:latin typeface="Calibri" pitchFamily="34" charset="0"/>
              </a:rPr>
              <a:t> книги?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2800" dirty="0">
                <a:latin typeface="Calibri" pitchFamily="34" charset="0"/>
              </a:rPr>
              <a:t>В  </a:t>
            </a:r>
            <a:r>
              <a:rPr lang="ru-RU" sz="2800" dirty="0" smtClean="0">
                <a:latin typeface="Calibri" pitchFamily="34" charset="0"/>
              </a:rPr>
              <a:t>доме  </a:t>
            </a:r>
            <a:r>
              <a:rPr lang="ru-RU" sz="2800" dirty="0">
                <a:latin typeface="Calibri" pitchFamily="34" charset="0"/>
              </a:rPr>
              <a:t>нет молока.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2800" dirty="0">
                <a:latin typeface="Calibri" pitchFamily="34" charset="0"/>
              </a:rPr>
              <a:t>На столе несколько стаканов.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2800" dirty="0">
                <a:latin typeface="Calibri" pitchFamily="34" charset="0"/>
              </a:rPr>
              <a:t>В </a:t>
            </a:r>
            <a:r>
              <a:rPr lang="ru-RU" sz="2800" dirty="0" smtClean="0">
                <a:latin typeface="Calibri" pitchFamily="34" charset="0"/>
              </a:rPr>
              <a:t>коробке </a:t>
            </a:r>
            <a:r>
              <a:rPr lang="ru-RU" sz="2800" dirty="0">
                <a:latin typeface="Calibri" pitchFamily="34" charset="0"/>
              </a:rPr>
              <a:t>нет конфет.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2800" dirty="0">
                <a:latin typeface="Calibri" pitchFamily="34" charset="0"/>
              </a:rPr>
              <a:t>У моего брата есть несколько друзей. 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2800" dirty="0">
                <a:latin typeface="Calibri" pitchFamily="34" charset="0"/>
              </a:rPr>
              <a:t>У Анны нет компьютера.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2800" dirty="0">
                <a:latin typeface="Calibri" pitchFamily="34" charset="0"/>
              </a:rPr>
              <a:t>В сумке нет тетрадей.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sz="2800" dirty="0">
                <a:latin typeface="Calibri" pitchFamily="34" charset="0"/>
              </a:rPr>
              <a:t>На столе есть несколько книг.</a:t>
            </a:r>
          </a:p>
          <a:p>
            <a:pPr marL="342900" indent="-342900">
              <a:buFont typeface="Calibri" pitchFamily="34" charset="0"/>
              <a:buAutoNum type="arabicPeriod"/>
            </a:pPr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800" dirty="0" smtClean="0"/>
              <a:t>Home task</a:t>
            </a:r>
          </a:p>
          <a:p>
            <a:pPr marL="0" indent="0" algn="ctr">
              <a:buNone/>
            </a:pPr>
            <a:r>
              <a:rPr lang="ru-RU" sz="4800" dirty="0"/>
              <a:t> </a:t>
            </a:r>
            <a:r>
              <a:rPr lang="en-US" sz="4800" dirty="0" smtClean="0"/>
              <a:t>WB</a:t>
            </a:r>
            <a:r>
              <a:rPr lang="ru-RU" sz="4800" dirty="0" smtClean="0"/>
              <a:t> </a:t>
            </a:r>
            <a:r>
              <a:rPr lang="en-US" sz="4800" dirty="0" smtClean="0"/>
              <a:t>  </a:t>
            </a:r>
            <a:r>
              <a:rPr lang="ru-RU" sz="4800" dirty="0" smtClean="0"/>
              <a:t>р.57 </a:t>
            </a:r>
            <a:r>
              <a:rPr lang="en-US" sz="4800" dirty="0" smtClean="0"/>
              <a:t>ex.7, p.58 ex.9</a:t>
            </a:r>
          </a:p>
          <a:p>
            <a:pPr marL="0" indent="0" algn="ctr">
              <a:buNone/>
            </a:pPr>
            <a:r>
              <a:rPr lang="ru-RU" sz="4800" dirty="0" smtClean="0"/>
              <a:t>РТ с 57 у 7, с </a:t>
            </a:r>
            <a:r>
              <a:rPr lang="ru-RU" sz="4800" smtClean="0"/>
              <a:t>58 у </a:t>
            </a:r>
            <a:r>
              <a:rPr lang="ru-RU" sz="4800" dirty="0" smtClean="0"/>
              <a:t>9</a:t>
            </a:r>
            <a:endParaRPr lang="en-US" sz="4800" dirty="0" smtClean="0"/>
          </a:p>
        </p:txBody>
      </p:sp>
    </p:spTree>
    <p:extLst>
      <p:ext uri="{BB962C8B-B14F-4D97-AF65-F5344CB8AC3E}">
        <p14:creationId xmlns:p14="http://schemas.microsoft.com/office/powerpoint/2010/main" val="52872569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</TotalTime>
  <Words>486</Words>
  <Application>Microsoft Office PowerPoint</Application>
  <PresentationFormat>Экран (4:3)</PresentationFormat>
  <Paragraphs>77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Comic Sans MS</vt:lpstr>
      <vt:lpstr>Тема Office</vt:lpstr>
      <vt:lpstr>  Неопределенные местоимения   some  any  no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Френдак</dc:creator>
  <cp:lastModifiedBy>Пользователь</cp:lastModifiedBy>
  <cp:revision>93</cp:revision>
  <dcterms:modified xsi:type="dcterms:W3CDTF">2025-04-23T15:54:26Z</dcterms:modified>
</cp:coreProperties>
</file>