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7" r:id="rId3"/>
    <p:sldId id="268" r:id="rId4"/>
    <p:sldId id="277" r:id="rId5"/>
    <p:sldId id="293" r:id="rId6"/>
    <p:sldId id="283" r:id="rId7"/>
    <p:sldId id="288" r:id="rId8"/>
    <p:sldId id="275" r:id="rId9"/>
    <p:sldId id="279" r:id="rId10"/>
    <p:sldId id="276" r:id="rId11"/>
    <p:sldId id="280" r:id="rId12"/>
    <p:sldId id="289" r:id="rId13"/>
    <p:sldId id="286" r:id="rId14"/>
    <p:sldId id="292" r:id="rId15"/>
    <p:sldId id="287" r:id="rId16"/>
    <p:sldId id="294" r:id="rId17"/>
    <p:sldId id="296" r:id="rId18"/>
    <p:sldId id="300" r:id="rId1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91">
          <p15:clr>
            <a:srgbClr val="A4A3A4"/>
          </p15:clr>
        </p15:guide>
        <p15:guide id="2" pos="6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003366"/>
    <a:srgbClr val="311BB5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37" autoAdjust="0"/>
  </p:normalViewPr>
  <p:slideViewPr>
    <p:cSldViewPr showGuides="1">
      <p:cViewPr varScale="1">
        <p:scale>
          <a:sx n="142" d="100"/>
          <a:sy n="142" d="100"/>
        </p:scale>
        <p:origin x="714" y="120"/>
      </p:cViewPr>
      <p:guideLst>
        <p:guide orient="horz" pos="2391"/>
        <p:guide pos="6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C4257-4967-45D1-A12D-9151633A591C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D7FEE-B621-436A-B5E4-87BF54E567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671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D7FEE-B621-436A-B5E4-87BF54E5679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18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266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12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047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89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88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43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82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373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3663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774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1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448D3-6B2F-4BE1-B6ED-7D76582B2840}" type="datetimeFigureOut">
              <a:rPr lang="ru-RU" smtClean="0"/>
              <a:t>23.04.2025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738CE-DD21-41E5-991D-6CE864379C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98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5556" y="1371422"/>
            <a:ext cx="799288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003366"/>
                </a:solidFill>
              </a:rPr>
              <a:t>Программное обеспечение компьютера. Операционная система</a:t>
            </a:r>
            <a:endParaRPr lang="ru-RU" sz="5000" b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2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5486"/>
            <a:ext cx="864096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Графический интерфейс</a:t>
            </a:r>
            <a:r>
              <a:rPr lang="ru-RU" sz="2800" dirty="0" smtClean="0"/>
              <a:t> — это комплекс программных средств, позволяющий пользователю ориентироваться в программной среде </a:t>
            </a:r>
            <a:r>
              <a:rPr lang="en-US" sz="2800" dirty="0" smtClean="0"/>
              <a:t>Windows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2050" name="Picture 2" descr="\\User-pc-11\d\Руслан\рисунки\рисунки Png\0123 ученик за компом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9662"/>
            <a:ext cx="2587625" cy="250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3"/>
          <a:srcRect l="22004" t="15961" r="46695" b="21223"/>
          <a:stretch/>
        </p:blipFill>
        <p:spPr bwMode="auto">
          <a:xfrm>
            <a:off x="827584" y="1348603"/>
            <a:ext cx="3456384" cy="3587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2342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31945" y="349459"/>
            <a:ext cx="7440438" cy="86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100" b="1" dirty="0" smtClean="0">
                <a:solidFill>
                  <a:srgbClr val="003366"/>
                </a:solidFill>
              </a:rPr>
              <a:t>Утилита </a:t>
            </a:r>
            <a:r>
              <a:rPr lang="ru-RU" sz="3100" dirty="0" smtClean="0"/>
              <a:t>— служебные программы для проверки и настройки компьютера:</a:t>
            </a:r>
            <a:endParaRPr lang="ru-RU" sz="31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369473" y="1341647"/>
            <a:ext cx="3712093" cy="523220"/>
            <a:chOff x="229604" y="1500741"/>
            <a:chExt cx="3712093" cy="523220"/>
          </a:xfrm>
        </p:grpSpPr>
        <p:sp>
          <p:nvSpPr>
            <p:cNvPr id="12" name="TextBox 11"/>
            <p:cNvSpPr txBox="1"/>
            <p:nvPr/>
          </p:nvSpPr>
          <p:spPr>
            <a:xfrm>
              <a:off x="648061" y="1500741"/>
              <a:ext cx="32936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Разбивка диска</a:t>
              </a:r>
              <a:endParaRPr lang="ru-RU" sz="2800" dirty="0"/>
            </a:p>
          </p:txBody>
        </p:sp>
        <p:pic>
          <p:nvPicPr>
            <p:cNvPr id="18" name="Picture 20" descr="C:\Users\user\AppData\Local\Temp\SNAGHTML6417c6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604" y="1614989"/>
              <a:ext cx="279738" cy="294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Группа 26"/>
          <p:cNvGrpSpPr/>
          <p:nvPr/>
        </p:nvGrpSpPr>
        <p:grpSpPr>
          <a:xfrm>
            <a:off x="4651107" y="1227399"/>
            <a:ext cx="4492893" cy="523220"/>
            <a:chOff x="231945" y="2058780"/>
            <a:chExt cx="4608016" cy="523220"/>
          </a:xfrm>
        </p:grpSpPr>
        <p:sp>
          <p:nvSpPr>
            <p:cNvPr id="14" name="TextBox 13"/>
            <p:cNvSpPr txBox="1"/>
            <p:nvPr/>
          </p:nvSpPr>
          <p:spPr>
            <a:xfrm>
              <a:off x="648060" y="2058780"/>
              <a:ext cx="41919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Форматирование диска</a:t>
              </a:r>
              <a:endParaRPr lang="ru-RU" sz="2800" dirty="0"/>
            </a:p>
          </p:txBody>
        </p:sp>
        <p:pic>
          <p:nvPicPr>
            <p:cNvPr id="19" name="Picture 20" descr="C:\Users\user\AppData\Local\Temp\SNAGHTML6417c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45" y="2173028"/>
              <a:ext cx="279738" cy="294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Группа 27"/>
          <p:cNvGrpSpPr/>
          <p:nvPr/>
        </p:nvGrpSpPr>
        <p:grpSpPr>
          <a:xfrm>
            <a:off x="358503" y="1864867"/>
            <a:ext cx="3723063" cy="523220"/>
            <a:chOff x="231945" y="2662853"/>
            <a:chExt cx="3723063" cy="523220"/>
          </a:xfrm>
        </p:grpSpPr>
        <p:sp>
          <p:nvSpPr>
            <p:cNvPr id="15" name="TextBox 14"/>
            <p:cNvSpPr txBox="1"/>
            <p:nvPr/>
          </p:nvSpPr>
          <p:spPr>
            <a:xfrm>
              <a:off x="661372" y="2662853"/>
              <a:ext cx="32936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Тестирование диска</a:t>
              </a:r>
              <a:endParaRPr lang="ru-RU" sz="2800" dirty="0"/>
            </a:p>
          </p:txBody>
        </p:sp>
        <p:pic>
          <p:nvPicPr>
            <p:cNvPr id="20" name="Picture 20" descr="C:\Users\user\AppData\Local\Temp\SNAGHTML6417c6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45" y="2777101"/>
              <a:ext cx="279738" cy="294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Группа 29"/>
          <p:cNvGrpSpPr/>
          <p:nvPr/>
        </p:nvGrpSpPr>
        <p:grpSpPr>
          <a:xfrm>
            <a:off x="4651107" y="1864867"/>
            <a:ext cx="4448564" cy="523220"/>
            <a:chOff x="231945" y="3229524"/>
            <a:chExt cx="4448564" cy="523220"/>
          </a:xfrm>
        </p:grpSpPr>
        <p:sp>
          <p:nvSpPr>
            <p:cNvPr id="17" name="TextBox 16"/>
            <p:cNvSpPr txBox="1"/>
            <p:nvPr/>
          </p:nvSpPr>
          <p:spPr>
            <a:xfrm>
              <a:off x="661372" y="3229524"/>
              <a:ext cx="401913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Редактирование реестра</a:t>
              </a:r>
              <a:endParaRPr lang="ru-RU" sz="2800" dirty="0"/>
            </a:p>
          </p:txBody>
        </p:sp>
        <p:pic>
          <p:nvPicPr>
            <p:cNvPr id="21" name="Picture 20" descr="C:\Users\user\AppData\Local\Temp\SNAGHTML6417c6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945" y="3343772"/>
              <a:ext cx="279738" cy="294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Группа 30"/>
          <p:cNvGrpSpPr/>
          <p:nvPr/>
        </p:nvGrpSpPr>
        <p:grpSpPr>
          <a:xfrm>
            <a:off x="2550872" y="2356048"/>
            <a:ext cx="4042256" cy="523220"/>
            <a:chOff x="229604" y="3812317"/>
            <a:chExt cx="4042256" cy="523220"/>
          </a:xfrm>
        </p:grpSpPr>
        <p:sp>
          <p:nvSpPr>
            <p:cNvPr id="16" name="TextBox 15"/>
            <p:cNvSpPr txBox="1"/>
            <p:nvPr/>
          </p:nvSpPr>
          <p:spPr>
            <a:xfrm>
              <a:off x="661371" y="3812317"/>
              <a:ext cx="361048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Проверка соединения</a:t>
              </a:r>
              <a:endParaRPr lang="ru-RU" sz="2800" dirty="0"/>
            </a:p>
          </p:txBody>
        </p:sp>
        <p:pic>
          <p:nvPicPr>
            <p:cNvPr id="22" name="Picture 20" descr="C:\Users\user\AppData\Local\Temp\SNAGHTML6417c6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604" y="3926565"/>
              <a:ext cx="279738" cy="294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4" name="Picture 2" descr="http://homeprog.ru/uploads/posts/2013-04/1365839520_windows_7_manager_1.2.4_fi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59418"/>
            <a:ext cx="571128" cy="57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upload.wikimedia.org/wikipedia/en/5/52/ColorSync_Utility_ic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43323"/>
            <a:ext cx="603319" cy="60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235819" y="3363838"/>
            <a:ext cx="8660535" cy="122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3100" b="1" dirty="0" smtClean="0">
                <a:solidFill>
                  <a:srgbClr val="003366"/>
                </a:solidFill>
              </a:rPr>
              <a:t>Справочная система</a:t>
            </a:r>
            <a:r>
              <a:rPr lang="ru-RU" sz="3100" dirty="0" smtClean="0"/>
              <a:t> </a:t>
            </a:r>
            <a:r>
              <a:rPr lang="ru-RU" sz="3000" dirty="0" smtClean="0"/>
              <a:t>предназначена для получения максимально точной информации о функционировании ОС и ее модулей.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578918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\\User-pc-11\d\Руслан\рисунки\рисунки Png\06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05" y="1538217"/>
            <a:ext cx="1263049" cy="86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12347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Установка и загрузка ОС</a:t>
            </a:r>
            <a:endParaRPr lang="ru-RU" sz="3200" b="1" dirty="0">
              <a:solidFill>
                <a:srgbClr val="00336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84355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Установка ОС</a:t>
            </a:r>
            <a:endParaRPr lang="ru-RU" sz="2800" dirty="0"/>
          </a:p>
        </p:txBody>
      </p:sp>
      <p:pic>
        <p:nvPicPr>
          <p:cNvPr id="6146" name="Picture 2" descr="\\User-pc-11\d\Руслан\рисунки\рисунки Png\069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005" y="1538218"/>
            <a:ext cx="1263049" cy="86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\\User-pc-11\d\Руслан\рисунки\рисунки Png\069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250" y="1419622"/>
            <a:ext cx="1622550" cy="106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077886" y="1452452"/>
            <a:ext cx="387099" cy="4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1821174" y="1567029"/>
            <a:ext cx="387099" cy="4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483612" y="1472430"/>
            <a:ext cx="387099" cy="4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429763" y="1826443"/>
            <a:ext cx="387099" cy="4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024037" y="1826443"/>
            <a:ext cx="387099" cy="49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220280" y="1192664"/>
            <a:ext cx="1224839" cy="519575"/>
          </a:xfrm>
          <a:prstGeom prst="wedgeRoundRectCallout">
            <a:avLst>
              <a:gd name="adj1" fmla="val -62914"/>
              <a:gd name="adj2" fmla="val 85414"/>
              <a:gd name="adj3" fmla="val 1666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ru-RU" sz="1600" dirty="0" smtClean="0"/>
              <a:t>Системный диск</a:t>
            </a:r>
            <a:endParaRPr lang="ru-RU" sz="1600" b="1" i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4924186" y="3712085"/>
            <a:ext cx="3456384" cy="936104"/>
            <a:chOff x="4932040" y="3410548"/>
            <a:chExt cx="3456384" cy="93610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4932040" y="3410548"/>
              <a:ext cx="3456384" cy="936104"/>
            </a:xfrm>
            <a:prstGeom prst="rect">
              <a:avLst/>
            </a:prstGeom>
            <a:solidFill>
              <a:srgbClr val="00823B"/>
            </a:solidFill>
            <a:ln>
              <a:solidFill>
                <a:srgbClr val="00B05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7156126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7300142" y="420314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7020272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228134" y="420349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7372150" y="420313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444158" y="4200690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7516166" y="4200461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7741055" y="4203144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7668344" y="420314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812360" y="420314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7885071" y="4203497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956376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8173103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8100392" y="4203135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8244408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5148767" y="4197484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5076056" y="419748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5220072" y="4197486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5436799" y="4200458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5364088" y="4200460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>
              <a:off x="5508104" y="4200460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5652823" y="4200455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5580112" y="4200457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724128" y="4200457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5940855" y="4200452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>
              <a:off x="5868144" y="4200454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6012160" y="4200454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6084088" y="4200451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6300895" y="4203497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6228184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6372200" y="4203499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6516919" y="4203141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6444208" y="4203143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6588224" y="4203143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6804951" y="4203138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6732240" y="4203140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6876256" y="4203140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6948264" y="4203137"/>
              <a:ext cx="0" cy="132983"/>
            </a:xfrm>
            <a:prstGeom prst="line">
              <a:avLst/>
            </a:prstGeom>
            <a:ln w="5715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Picture 3" descr="\\User-pc-11\d\Руслан\рисунки\рисунки Png\069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538" y="3642570"/>
            <a:ext cx="1504148" cy="989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237873" y="3219822"/>
            <a:ext cx="1268461" cy="519575"/>
          </a:xfrm>
          <a:prstGeom prst="wedgeRoundRectCallout">
            <a:avLst>
              <a:gd name="adj1" fmla="val 46010"/>
              <a:gd name="adj2" fmla="val 98324"/>
              <a:gd name="adj3" fmla="val 16667"/>
            </a:avLst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75000"/>
              </a:lnSpc>
            </a:pPr>
            <a:r>
              <a:rPr lang="ru-RU" sz="1600" dirty="0" smtClean="0"/>
              <a:t>Системный диск</a:t>
            </a:r>
            <a:endParaRPr lang="ru-RU" sz="1600" b="1" i="1" dirty="0"/>
          </a:p>
        </p:txBody>
      </p:sp>
      <p:sp>
        <p:nvSpPr>
          <p:cNvPr id="59" name="TextBox 58"/>
          <p:cNvSpPr txBox="1"/>
          <p:nvPr/>
        </p:nvSpPr>
        <p:spPr>
          <a:xfrm>
            <a:off x="251520" y="2624594"/>
            <a:ext cx="4024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. Загрузка файлов ОС</a:t>
            </a:r>
            <a:endParaRPr lang="ru-RU" sz="2800" dirty="0"/>
          </a:p>
        </p:txBody>
      </p:sp>
      <p:pic>
        <p:nvPicPr>
          <p:cNvPr id="60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187602" y="3452671"/>
            <a:ext cx="405726" cy="5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1930890" y="3567248"/>
            <a:ext cx="405726" cy="5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593328" y="3472649"/>
            <a:ext cx="405726" cy="5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539479" y="3826662"/>
            <a:ext cx="405726" cy="5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\\User-pc-11\d\Руслан\рисунки\рисунки Png\053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3" t="20984" r="-1"/>
          <a:stretch/>
        </p:blipFill>
        <p:spPr bwMode="auto">
          <a:xfrm>
            <a:off x="2133753" y="3826662"/>
            <a:ext cx="405726" cy="51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5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52869E-6 L 0.10104 -0.06169 C 0.12222 -0.07557 0.15399 -0.08297 0.18698 -0.08297 C 0.22482 -0.08297 0.25503 -0.07557 0.27621 -0.06169 L 0.3776 -3.52869E-6 " pathEditMode="relative" rAng="0" ptsTypes="FffFF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72" y="-4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2869E-6 L 0.12118 -0.0731 C 0.14687 -0.08945 0.18489 -0.09808 0.22448 -0.09808 C 0.26996 -0.09808 0.30607 -0.08945 0.33177 -0.0731 L 0.4533 -3.52869E-6 " pathEditMode="relative" rAng="0" ptsTypes="FffFF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56" y="-49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5293E-6 L 0.13577 -0.0401 C 0.16424 -0.04905 0.20678 -0.05398 0.25122 -0.05398 C 0.30191 -0.05398 0.34237 -0.04905 0.37084 -0.0401 L 0.50695 2.5293E-6 " pathEditMode="relative" rAng="0" ptsTypes="FffFF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47" y="-27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04257E-6 L 0.1177 -0.0401 C 0.14253 -0.04904 0.17951 -0.05398 0.21788 -0.05398 C 0.26197 -0.05398 0.29704 -0.04904 0.32187 -0.0401 L 0.43975 1.04257E-6 " pathEditMode="relative" rAng="0" ptsTypes="FffFF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79" y="-27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7212E-6 L 0.0974 -0.0401 C 0.11771 -0.04904 0.14844 -0.05398 0.18021 -0.05398 C 0.21667 -0.05398 0.24566 -0.04904 0.26597 -0.0401 L 0.36354 1.17212E-6 " pathEditMode="relative" rAng="0" ptsTypes="FffFF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77" y="-27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216 L 0.07448 -0.03981 C 0.09011 -0.04906 0.11355 -0.054 0.13785 -0.054 C 0.16563 -0.054 0.18785 -0.04906 0.20348 -0.03981 L 0.28959 0.00308 " pathEditMode="relative" rAng="0" ptsTypes="FffFF">
                                      <p:cBhvr>
                                        <p:cTn id="100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79" y="-27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000"/>
                            </p:stCondLst>
                            <p:childTnLst>
                              <p:par>
                                <p:cTn id="102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.00216 L 0.10313 -0.03981 C 0.12483 -0.04906 0.1573 -0.054 0.19098 -0.054 C 0.22952 -0.054 0.26025 -0.04906 0.28195 -0.03981 L 0.40243 0.00154 " pathEditMode="relative" rAng="0" ptsTypes="FffFF">
                                      <p:cBhvr>
                                        <p:cTn id="103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22" y="-28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7353E-6 L 0.12188 -0.04011 C 0.1474 -0.04906 0.18559 -0.05399 0.22552 -0.05399 C 0.27101 -0.05399 0.30729 -0.04906 0.33281 -0.04011 L 0.49809 0.0503 " pathEditMode="relative" rAng="0" ptsTypes="FffFF">
                                      <p:cBhvr>
                                        <p:cTn id="106" dur="1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0"/>
                            </p:stCondLst>
                            <p:childTnLst>
                              <p:par>
                                <p:cTn id="108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5921E-6 L 0.13125 -0.04011 C 0.15868 -0.04906 0.19982 -0.054 0.2427 -0.054 C 0.29166 -0.054 0.3309 -0.04906 0.35833 -0.04011 L 0.53663 0.07251 " pathEditMode="relative" rAng="0" ptsTypes="FffFF">
                                      <p:cBhvr>
                                        <p:cTn id="109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3" y="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4418E-7 L 0.14062 -0.04011 C 0.17031 -0.04906 0.21441 -0.054 0.26059 -0.054 C 0.31302 -0.054 0.35503 -0.04906 0.38455 -0.04011 L 0.55573 0.07035 " pathEditMode="relative" rAng="0" ptsTypes="FffFF">
                                      <p:cBhvr>
                                        <p:cTn id="112" dur="1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78" y="8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8" grpId="0" animBg="1"/>
      <p:bldP spid="58" grpId="0" animBg="1"/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Ри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1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windata.ru/uploads/2009/03/WinXP-Desk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65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95486"/>
            <a:ext cx="8640960" cy="811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Программное обеспечение </a:t>
            </a:r>
            <a:r>
              <a:rPr lang="ru-RU" sz="2700" dirty="0" smtClean="0"/>
              <a:t>— совокупность всех программ компьютера.</a:t>
            </a:r>
            <a:endParaRPr lang="ru-RU" sz="2700" dirty="0"/>
          </a:p>
        </p:txBody>
      </p:sp>
      <p:sp>
        <p:nvSpPr>
          <p:cNvPr id="18" name="TextBox 17"/>
          <p:cNvSpPr txBox="1"/>
          <p:nvPr/>
        </p:nvSpPr>
        <p:spPr>
          <a:xfrm>
            <a:off x="251520" y="1135653"/>
            <a:ext cx="864096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spc="100" dirty="0" smtClean="0">
                <a:solidFill>
                  <a:schemeClr val="tx2"/>
                </a:solidFill>
              </a:rPr>
              <a:t>Операционная система (ОС) </a:t>
            </a:r>
            <a:r>
              <a:rPr lang="ru-RU" sz="2700" spc="100" dirty="0" smtClean="0"/>
              <a:t>— комплекс программ, обеспечивающих взаимодействие всех аппаратных и программных частей компьютера между собой и взаимодействие пользователя и компьютера.</a:t>
            </a:r>
            <a:endParaRPr lang="ru-RU" sz="2700" spc="100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2787774"/>
            <a:ext cx="226869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66"/>
                </a:solidFill>
              </a:rPr>
              <a:t>Задачи ОС:</a:t>
            </a:r>
            <a:endParaRPr lang="ru-RU" sz="2800" b="1" dirty="0">
              <a:solidFill>
                <a:srgbClr val="003366"/>
              </a:solidFill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449304" y="3363838"/>
            <a:ext cx="8694696" cy="775469"/>
            <a:chOff x="449304" y="2914755"/>
            <a:chExt cx="8694696" cy="775469"/>
          </a:xfrm>
        </p:grpSpPr>
        <p:sp>
          <p:nvSpPr>
            <p:cNvPr id="21" name="TextBox 20"/>
            <p:cNvSpPr txBox="1"/>
            <p:nvPr/>
          </p:nvSpPr>
          <p:spPr>
            <a:xfrm>
              <a:off x="647056" y="2914755"/>
              <a:ext cx="8496944" cy="77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ru-RU" sz="2500" dirty="0" smtClean="0"/>
                <a:t>Обеспечение совместного функционирования всех аппаратных устройств компьютера. </a:t>
              </a:r>
              <a:endParaRPr lang="ru-RU" sz="2500" dirty="0"/>
            </a:p>
          </p:txBody>
        </p:sp>
        <p:pic>
          <p:nvPicPr>
            <p:cNvPr id="22" name="Picture 32" descr="C:\Users\user\AppData\Local\Temp\SNAGHTML654a3a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04" y="2968621"/>
              <a:ext cx="234763" cy="259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Группа 22"/>
          <p:cNvGrpSpPr/>
          <p:nvPr/>
        </p:nvGrpSpPr>
        <p:grpSpPr>
          <a:xfrm>
            <a:off x="449304" y="4147740"/>
            <a:ext cx="8694696" cy="775469"/>
            <a:chOff x="449304" y="3698657"/>
            <a:chExt cx="8694696" cy="775469"/>
          </a:xfrm>
        </p:grpSpPr>
        <p:sp>
          <p:nvSpPr>
            <p:cNvPr id="24" name="TextBox 23"/>
            <p:cNvSpPr txBox="1"/>
            <p:nvPr/>
          </p:nvSpPr>
          <p:spPr>
            <a:xfrm>
              <a:off x="647056" y="3698657"/>
              <a:ext cx="8496944" cy="77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ru-RU" sz="2500" dirty="0" smtClean="0"/>
                <a:t>Представление пользователю доступа к ресурсам компьютера.</a:t>
              </a:r>
              <a:endParaRPr lang="ru-RU" sz="2500" dirty="0"/>
            </a:p>
          </p:txBody>
        </p:sp>
        <p:pic>
          <p:nvPicPr>
            <p:cNvPr id="25" name="Picture 32" descr="C:\Users\user\AppData\Local\Temp\SNAGHTML654a3a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04" y="3795886"/>
              <a:ext cx="234763" cy="259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330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6420" y="825726"/>
            <a:ext cx="2747294" cy="828047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85000"/>
              </a:lnSpc>
            </a:pPr>
            <a:r>
              <a:rPr lang="ru-RU" sz="2800" dirty="0" smtClean="0"/>
              <a:t>Операционная система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2710617"/>
            <a:ext cx="1709800" cy="4924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Ядро</a:t>
            </a:r>
            <a:endParaRPr lang="ru-RU" sz="2500" dirty="0"/>
          </a:p>
        </p:txBody>
      </p:sp>
      <p:sp>
        <p:nvSpPr>
          <p:cNvPr id="4" name="TextBox 3"/>
          <p:cNvSpPr txBox="1"/>
          <p:nvPr/>
        </p:nvSpPr>
        <p:spPr>
          <a:xfrm>
            <a:off x="1663159" y="3375451"/>
            <a:ext cx="1709800" cy="492443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Драйверы</a:t>
            </a:r>
            <a:endParaRPr lang="ru-RU" sz="2500" dirty="0"/>
          </a:p>
        </p:txBody>
      </p:sp>
      <p:sp>
        <p:nvSpPr>
          <p:cNvPr id="5" name="TextBox 4"/>
          <p:cNvSpPr txBox="1"/>
          <p:nvPr/>
        </p:nvSpPr>
        <p:spPr>
          <a:xfrm>
            <a:off x="2998814" y="2726006"/>
            <a:ext cx="1709800" cy="477054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Интерфейс</a:t>
            </a:r>
            <a:endParaRPr lang="ru-RU" sz="25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2300047" y="1968346"/>
            <a:ext cx="360040" cy="1179468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520305">
            <a:off x="1219927" y="1650123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079695" flipH="1">
            <a:off x="3361522" y="1650122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60032" y="339502"/>
            <a:ext cx="4050840" cy="1521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Ядро</a:t>
            </a:r>
            <a:r>
              <a:rPr lang="ru-RU" sz="2800" dirty="0" smtClean="0"/>
              <a:t> </a:t>
            </a:r>
            <a:r>
              <a:rPr lang="ru-RU" sz="2700" dirty="0" smtClean="0"/>
              <a:t>—</a:t>
            </a:r>
            <a:r>
              <a:rPr lang="ru-RU" sz="2800" dirty="0" smtClean="0"/>
              <a:t> </a:t>
            </a:r>
            <a:r>
              <a:rPr lang="ru-RU" sz="2700" dirty="0" smtClean="0"/>
              <a:t>часть ОС, которая управляет всеми опера-</a:t>
            </a:r>
            <a:r>
              <a:rPr lang="ru-RU" sz="2700" dirty="0" err="1" smtClean="0"/>
              <a:t>циями</a:t>
            </a:r>
            <a:r>
              <a:rPr lang="ru-RU" sz="2700" dirty="0" smtClean="0"/>
              <a:t>, связанными с про-</a:t>
            </a:r>
            <a:r>
              <a:rPr lang="ru-RU" sz="2700" dirty="0" err="1" smtClean="0"/>
              <a:t>цессами</a:t>
            </a:r>
            <a:r>
              <a:rPr lang="ru-RU" sz="2700" dirty="0" smtClean="0"/>
              <a:t>.</a:t>
            </a:r>
            <a:endParaRPr lang="ru-RU" sz="2700" dirty="0"/>
          </a:p>
        </p:txBody>
      </p:sp>
      <p:sp>
        <p:nvSpPr>
          <p:cNvPr id="12" name="TextBox 11"/>
          <p:cNvSpPr txBox="1"/>
          <p:nvPr/>
        </p:nvSpPr>
        <p:spPr>
          <a:xfrm>
            <a:off x="4860033" y="1962531"/>
            <a:ext cx="4248472" cy="1194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Драйвер</a:t>
            </a:r>
            <a:r>
              <a:rPr lang="ru-RU" sz="2800" dirty="0" smtClean="0"/>
              <a:t> </a:t>
            </a:r>
            <a:r>
              <a:rPr lang="ru-RU" sz="2700" dirty="0" smtClean="0"/>
              <a:t>—</a:t>
            </a:r>
            <a:r>
              <a:rPr lang="ru-RU" sz="2800" dirty="0" smtClean="0"/>
              <a:t> </a:t>
            </a:r>
            <a:r>
              <a:rPr lang="ru-RU" sz="2700" dirty="0" smtClean="0"/>
              <a:t>программы, управляющие устройства-ми.</a:t>
            </a:r>
            <a:endParaRPr lang="ru-RU" sz="2700" dirty="0"/>
          </a:p>
        </p:txBody>
      </p:sp>
      <p:sp>
        <p:nvSpPr>
          <p:cNvPr id="13" name="TextBox 12"/>
          <p:cNvSpPr txBox="1"/>
          <p:nvPr/>
        </p:nvSpPr>
        <p:spPr>
          <a:xfrm>
            <a:off x="4860032" y="3219822"/>
            <a:ext cx="4194856" cy="1573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800" b="1" dirty="0" smtClean="0">
                <a:solidFill>
                  <a:srgbClr val="003366"/>
                </a:solidFill>
              </a:rPr>
              <a:t>Интерфейс</a:t>
            </a:r>
            <a:r>
              <a:rPr lang="ru-RU" sz="3200" dirty="0" smtClean="0"/>
              <a:t> </a:t>
            </a:r>
            <a:r>
              <a:rPr lang="ru-RU" sz="2700" dirty="0" smtClean="0"/>
              <a:t>—</a:t>
            </a:r>
            <a:r>
              <a:rPr lang="ru-RU" sz="3200" dirty="0" smtClean="0"/>
              <a:t> </a:t>
            </a:r>
            <a:r>
              <a:rPr lang="ru-RU" sz="2700" dirty="0" smtClean="0"/>
              <a:t>оболочка, с помощью которой </a:t>
            </a:r>
            <a:r>
              <a:rPr lang="ru-RU" sz="2700" dirty="0" err="1" smtClean="0"/>
              <a:t>пользо-ватель</a:t>
            </a:r>
            <a:r>
              <a:rPr lang="ru-RU" sz="2700" dirty="0" smtClean="0"/>
              <a:t> общается с </a:t>
            </a:r>
            <a:r>
              <a:rPr lang="ru-RU" sz="2700" dirty="0" err="1" smtClean="0"/>
              <a:t>компью-тером</a:t>
            </a:r>
            <a:r>
              <a:rPr lang="ru-RU" sz="2700" dirty="0" smtClean="0"/>
              <a:t>.  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852838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35380" y="267494"/>
            <a:ext cx="2073241" cy="52322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Интерфейс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294190" y="1894166"/>
            <a:ext cx="3024336" cy="52322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Пользовательский</a:t>
            </a:r>
            <a:endParaRPr lang="ru-RU" sz="2800" dirty="0"/>
          </a:p>
        </p:txBody>
      </p:sp>
      <p:sp>
        <p:nvSpPr>
          <p:cNvPr id="8" name="Стрелка вниз 7"/>
          <p:cNvSpPr/>
          <p:nvPr/>
        </p:nvSpPr>
        <p:spPr>
          <a:xfrm rot="2520305">
            <a:off x="3566722" y="796051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079695" flipH="1">
            <a:off x="5183981" y="797802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88024" y="1894166"/>
            <a:ext cx="3024336" cy="52322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Графический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2643758"/>
            <a:ext cx="8640960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600" b="1" dirty="0" smtClean="0">
                <a:solidFill>
                  <a:srgbClr val="003366"/>
                </a:solidFill>
              </a:rPr>
              <a:t>Пользовательский интерфейс</a:t>
            </a:r>
            <a:r>
              <a:rPr lang="ru-RU" sz="2600" dirty="0" smtClean="0"/>
              <a:t> — это совокупность правил и приемов, создаваемых программой, с помощью которых пользователь управляет ею.</a:t>
            </a:r>
            <a:endParaRPr lang="ru-RU" sz="2600" dirty="0"/>
          </a:p>
        </p:txBody>
      </p:sp>
      <p:sp>
        <p:nvSpPr>
          <p:cNvPr id="12" name="TextBox 11"/>
          <p:cNvSpPr txBox="1"/>
          <p:nvPr/>
        </p:nvSpPr>
        <p:spPr>
          <a:xfrm>
            <a:off x="218783" y="3867894"/>
            <a:ext cx="8640960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600" b="1" dirty="0" smtClean="0">
                <a:solidFill>
                  <a:srgbClr val="003366"/>
                </a:solidFill>
              </a:rPr>
              <a:t>Графический интерфейс</a:t>
            </a:r>
            <a:r>
              <a:rPr lang="ru-RU" sz="2600" dirty="0" smtClean="0"/>
              <a:t> — это комплекс программных средств, позволяющий пользователю ориентироваться в программной среде </a:t>
            </a:r>
            <a:r>
              <a:rPr lang="en-US" sz="2600" dirty="0" smtClean="0"/>
              <a:t>Windows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2588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  <p:bldP spid="10" grpId="0" animBg="1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9548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Программное обеспечение </a:t>
            </a:r>
            <a:r>
              <a:rPr lang="ru-RU" sz="3200" dirty="0" smtClean="0"/>
              <a:t>— совокупность всех программ компьютера.</a:t>
            </a:r>
            <a:endParaRPr lang="ru-RU" sz="3200" dirty="0"/>
          </a:p>
        </p:txBody>
      </p:sp>
      <p:pic>
        <p:nvPicPr>
          <p:cNvPr id="3" name="Picture 3" descr="C:\Users\user\Desktop\Мои рисунки\0123 ученик з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283088"/>
            <a:ext cx="2201517" cy="213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2269709" y="1851802"/>
            <a:ext cx="3873326" cy="2806363"/>
            <a:chOff x="1755284" y="1110740"/>
            <a:chExt cx="4679834" cy="3390707"/>
          </a:xfrm>
        </p:grpSpPr>
        <p:sp>
          <p:nvSpPr>
            <p:cNvPr id="9" name="Овал 8"/>
            <p:cNvSpPr/>
            <p:nvPr/>
          </p:nvSpPr>
          <p:spPr>
            <a:xfrm>
              <a:off x="1755284" y="1110740"/>
              <a:ext cx="4679834" cy="3390707"/>
            </a:xfrm>
            <a:prstGeom prst="ellipse">
              <a:avLst/>
            </a:prstGeom>
            <a:gradFill flip="none" rotWithShape="1">
              <a:gsLst>
                <a:gs pos="0">
                  <a:srgbClr val="CC00CC">
                    <a:tint val="66000"/>
                    <a:satMod val="160000"/>
                  </a:srgbClr>
                </a:gs>
                <a:gs pos="50000">
                  <a:srgbClr val="CC00CC">
                    <a:tint val="44500"/>
                    <a:satMod val="160000"/>
                  </a:srgbClr>
                </a:gs>
                <a:gs pos="100000">
                  <a:srgbClr val="CC00CC">
                    <a:tint val="23500"/>
                    <a:satMod val="160000"/>
                  </a:srgbClr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37044" y="2682021"/>
              <a:ext cx="3429877" cy="1647510"/>
            </a:xfrm>
            <a:prstGeom prst="rect">
              <a:avLst/>
            </a:prstGeom>
            <a:noFill/>
          </p:spPr>
          <p:txBody>
            <a:bodyPr wrap="square" rtlCol="0">
              <a:prstTxWarp prst="textArchDown">
                <a:avLst>
                  <a:gd name="adj" fmla="val 122456"/>
                </a:avLst>
              </a:prstTxWarp>
              <a:spAutoFit/>
            </a:bodyPr>
            <a:lstStyle/>
            <a:p>
              <a:pPr algn="ctr"/>
              <a:r>
                <a:rPr lang="ru-RU" sz="2000" dirty="0" smtClean="0"/>
                <a:t>Программное обеспечение</a:t>
              </a:r>
              <a:endParaRPr lang="ru-RU" sz="2000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782620" y="2179093"/>
            <a:ext cx="2941495" cy="2131219"/>
            <a:chOff x="2491883" y="1433485"/>
            <a:chExt cx="3553975" cy="2574982"/>
          </a:xfrm>
        </p:grpSpPr>
        <p:sp>
          <p:nvSpPr>
            <p:cNvPr id="12" name="Овал 11"/>
            <p:cNvSpPr/>
            <p:nvPr/>
          </p:nvSpPr>
          <p:spPr>
            <a:xfrm>
              <a:off x="2491883" y="1433485"/>
              <a:ext cx="3553975" cy="2574982"/>
            </a:xfrm>
            <a:prstGeom prst="ellipse">
              <a:avLst/>
            </a:prstGeom>
            <a:gradFill flip="none" rotWithShape="1">
              <a:gsLst>
                <a:gs pos="0">
                  <a:srgbClr val="0000CC">
                    <a:tint val="66000"/>
                    <a:satMod val="160000"/>
                  </a:srgbClr>
                </a:gs>
                <a:gs pos="50000">
                  <a:srgbClr val="0000CC">
                    <a:tint val="44500"/>
                    <a:satMod val="160000"/>
                  </a:srgbClr>
                </a:gs>
                <a:gs pos="100000">
                  <a:srgbClr val="0000CC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50334" y="1690974"/>
              <a:ext cx="2873554" cy="1123432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153267"/>
                </a:avLst>
              </a:prstTxWarp>
              <a:spAutoFit/>
            </a:bodyPr>
            <a:lstStyle/>
            <a:p>
              <a:pPr algn="ctr"/>
              <a:r>
                <a:rPr lang="ru-RU" sz="1900" spc="-100" dirty="0" smtClean="0"/>
                <a:t>Операционная система</a:t>
              </a:r>
              <a:endParaRPr lang="ru-RU" sz="1900" spc="-1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666627" y="2316563"/>
            <a:ext cx="1941943" cy="1879991"/>
            <a:chOff x="2411761" y="1347614"/>
            <a:chExt cx="2346296" cy="2271445"/>
          </a:xfrm>
        </p:grpSpPr>
        <p:pic>
          <p:nvPicPr>
            <p:cNvPr id="15" name="Picture 4" descr="C:\Users\user\Desktop\Мои рисунки\0123 комп на столе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1" y="1347614"/>
              <a:ext cx="2346296" cy="2271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Прямоугольник 2"/>
            <p:cNvSpPr/>
            <p:nvPr/>
          </p:nvSpPr>
          <p:spPr>
            <a:xfrm>
              <a:off x="2793281" y="1689567"/>
              <a:ext cx="297236" cy="667794"/>
            </a:xfrm>
            <a:custGeom>
              <a:avLst/>
              <a:gdLst>
                <a:gd name="connsiteX0" fmla="*/ 0 w 288032"/>
                <a:gd name="connsiteY0" fmla="*/ 0 h 504056"/>
                <a:gd name="connsiteX1" fmla="*/ 288032 w 288032"/>
                <a:gd name="connsiteY1" fmla="*/ 0 h 504056"/>
                <a:gd name="connsiteX2" fmla="*/ 288032 w 288032"/>
                <a:gd name="connsiteY2" fmla="*/ 504056 h 504056"/>
                <a:gd name="connsiteX3" fmla="*/ 0 w 288032"/>
                <a:gd name="connsiteY3" fmla="*/ 504056 h 504056"/>
                <a:gd name="connsiteX4" fmla="*/ 0 w 288032"/>
                <a:gd name="connsiteY4" fmla="*/ 0 h 504056"/>
                <a:gd name="connsiteX0" fmla="*/ 0 w 307487"/>
                <a:gd name="connsiteY0" fmla="*/ 77821 h 581877"/>
                <a:gd name="connsiteX1" fmla="*/ 307487 w 307487"/>
                <a:gd name="connsiteY1" fmla="*/ 0 h 581877"/>
                <a:gd name="connsiteX2" fmla="*/ 288032 w 307487"/>
                <a:gd name="connsiteY2" fmla="*/ 581877 h 581877"/>
                <a:gd name="connsiteX3" fmla="*/ 0 w 307487"/>
                <a:gd name="connsiteY3" fmla="*/ 581877 h 581877"/>
                <a:gd name="connsiteX4" fmla="*/ 0 w 307487"/>
                <a:gd name="connsiteY4" fmla="*/ 77821 h 581877"/>
                <a:gd name="connsiteX0" fmla="*/ 0 w 318716"/>
                <a:gd name="connsiteY0" fmla="*/ 77821 h 581877"/>
                <a:gd name="connsiteX1" fmla="*/ 307487 w 318716"/>
                <a:gd name="connsiteY1" fmla="*/ 0 h 581877"/>
                <a:gd name="connsiteX2" fmla="*/ 318716 w 318716"/>
                <a:gd name="connsiteY2" fmla="*/ 410043 h 581877"/>
                <a:gd name="connsiteX3" fmla="*/ 0 w 318716"/>
                <a:gd name="connsiteY3" fmla="*/ 581877 h 581877"/>
                <a:gd name="connsiteX4" fmla="*/ 0 w 318716"/>
                <a:gd name="connsiteY4" fmla="*/ 77821 h 581877"/>
                <a:gd name="connsiteX0" fmla="*/ 0 w 318716"/>
                <a:gd name="connsiteY0" fmla="*/ 77821 h 655520"/>
                <a:gd name="connsiteX1" fmla="*/ 307487 w 318716"/>
                <a:gd name="connsiteY1" fmla="*/ 0 h 655520"/>
                <a:gd name="connsiteX2" fmla="*/ 318716 w 318716"/>
                <a:gd name="connsiteY2" fmla="*/ 410043 h 655520"/>
                <a:gd name="connsiteX3" fmla="*/ 70574 w 318716"/>
                <a:gd name="connsiteY3" fmla="*/ 655520 h 655520"/>
                <a:gd name="connsiteX4" fmla="*/ 0 w 318716"/>
                <a:gd name="connsiteY4" fmla="*/ 77821 h 655520"/>
                <a:gd name="connsiteX0" fmla="*/ 0 w 306442"/>
                <a:gd name="connsiteY0" fmla="*/ 105437 h 655520"/>
                <a:gd name="connsiteX1" fmla="*/ 295213 w 306442"/>
                <a:gd name="connsiteY1" fmla="*/ 0 h 655520"/>
                <a:gd name="connsiteX2" fmla="*/ 306442 w 306442"/>
                <a:gd name="connsiteY2" fmla="*/ 410043 h 655520"/>
                <a:gd name="connsiteX3" fmla="*/ 58300 w 306442"/>
                <a:gd name="connsiteY3" fmla="*/ 655520 h 655520"/>
                <a:gd name="connsiteX4" fmla="*/ 0 w 306442"/>
                <a:gd name="connsiteY4" fmla="*/ 105437 h 655520"/>
                <a:gd name="connsiteX0" fmla="*/ 0 w 306442"/>
                <a:gd name="connsiteY0" fmla="*/ 117710 h 667793"/>
                <a:gd name="connsiteX1" fmla="*/ 276802 w 306442"/>
                <a:gd name="connsiteY1" fmla="*/ 0 h 667793"/>
                <a:gd name="connsiteX2" fmla="*/ 306442 w 306442"/>
                <a:gd name="connsiteY2" fmla="*/ 422316 h 667793"/>
                <a:gd name="connsiteX3" fmla="*/ 58300 w 306442"/>
                <a:gd name="connsiteY3" fmla="*/ 667793 h 667793"/>
                <a:gd name="connsiteX4" fmla="*/ 0 w 306442"/>
                <a:gd name="connsiteY4" fmla="*/ 117710 h 667793"/>
                <a:gd name="connsiteX0" fmla="*/ 0 w 284963"/>
                <a:gd name="connsiteY0" fmla="*/ 151463 h 667793"/>
                <a:gd name="connsiteX1" fmla="*/ 255323 w 284963"/>
                <a:gd name="connsiteY1" fmla="*/ 0 h 667793"/>
                <a:gd name="connsiteX2" fmla="*/ 284963 w 284963"/>
                <a:gd name="connsiteY2" fmla="*/ 422316 h 667793"/>
                <a:gd name="connsiteX3" fmla="*/ 36821 w 284963"/>
                <a:gd name="connsiteY3" fmla="*/ 667793 h 667793"/>
                <a:gd name="connsiteX4" fmla="*/ 0 w 284963"/>
                <a:gd name="connsiteY4" fmla="*/ 151463 h 667793"/>
                <a:gd name="connsiteX0" fmla="*/ 0 w 297236"/>
                <a:gd name="connsiteY0" fmla="*/ 111573 h 667793"/>
                <a:gd name="connsiteX1" fmla="*/ 267596 w 297236"/>
                <a:gd name="connsiteY1" fmla="*/ 0 h 667793"/>
                <a:gd name="connsiteX2" fmla="*/ 297236 w 297236"/>
                <a:gd name="connsiteY2" fmla="*/ 422316 h 667793"/>
                <a:gd name="connsiteX3" fmla="*/ 49094 w 297236"/>
                <a:gd name="connsiteY3" fmla="*/ 667793 h 667793"/>
                <a:gd name="connsiteX4" fmla="*/ 0 w 297236"/>
                <a:gd name="connsiteY4" fmla="*/ 111573 h 667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7236" h="667793">
                  <a:moveTo>
                    <a:pt x="0" y="111573"/>
                  </a:moveTo>
                  <a:lnTo>
                    <a:pt x="267596" y="0"/>
                  </a:lnTo>
                  <a:lnTo>
                    <a:pt x="297236" y="422316"/>
                  </a:lnTo>
                  <a:lnTo>
                    <a:pt x="49094" y="667793"/>
                  </a:lnTo>
                  <a:lnTo>
                    <a:pt x="0" y="111573"/>
                  </a:lnTo>
                  <a:close/>
                </a:path>
              </a:pathLst>
            </a:custGeom>
            <a:ln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7" name="Picture 3" descr="C:\Users\user\Desktop\Мои рисунки\0123 ученик за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572000" y="2285427"/>
            <a:ext cx="2201517" cy="106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6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95486"/>
            <a:ext cx="8640960" cy="1936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</a:pPr>
            <a:r>
              <a:rPr lang="ru-RU" sz="2900" b="1" spc="100" dirty="0" smtClean="0">
                <a:solidFill>
                  <a:schemeClr val="tx2"/>
                </a:solidFill>
              </a:rPr>
              <a:t>Операционная система (ОС) </a:t>
            </a:r>
            <a:r>
              <a:rPr lang="ru-RU" sz="2800" spc="100" dirty="0" smtClean="0"/>
              <a:t>— комплекс программ, обеспечивающих взаимодействие всех аппаратных и программных частей компьютера между собой и взаимодействие пользователя и компьютера.</a:t>
            </a:r>
            <a:endParaRPr lang="ru-RU" sz="2800" spc="1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2376146"/>
            <a:ext cx="226869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 smtClean="0">
                <a:solidFill>
                  <a:srgbClr val="003366"/>
                </a:solidFill>
              </a:rPr>
              <a:t>Задачи ОС:</a:t>
            </a:r>
            <a:endParaRPr lang="ru-RU" sz="2900" b="1" dirty="0">
              <a:solidFill>
                <a:srgbClr val="003366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49304" y="2914755"/>
            <a:ext cx="8694696" cy="775469"/>
            <a:chOff x="449304" y="2914755"/>
            <a:chExt cx="8694696" cy="775469"/>
          </a:xfrm>
        </p:grpSpPr>
        <p:sp>
          <p:nvSpPr>
            <p:cNvPr id="8" name="TextBox 7"/>
            <p:cNvSpPr txBox="1"/>
            <p:nvPr/>
          </p:nvSpPr>
          <p:spPr>
            <a:xfrm>
              <a:off x="647056" y="2914755"/>
              <a:ext cx="8496944" cy="77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ru-RU" sz="2600" dirty="0" smtClean="0"/>
                <a:t>Обеспечение совместного функционирования всех аппаратных устройств компьютера. </a:t>
              </a:r>
              <a:endParaRPr lang="ru-RU" sz="2600" dirty="0"/>
            </a:p>
          </p:txBody>
        </p:sp>
        <p:pic>
          <p:nvPicPr>
            <p:cNvPr id="6" name="Picture 32" descr="C:\Users\user\AppData\Local\Temp\SNAGHTML654a3a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04" y="2968621"/>
              <a:ext cx="234763" cy="259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449304" y="3698657"/>
            <a:ext cx="8694696" cy="775469"/>
            <a:chOff x="449304" y="3698657"/>
            <a:chExt cx="8694696" cy="775469"/>
          </a:xfrm>
        </p:grpSpPr>
        <p:sp>
          <p:nvSpPr>
            <p:cNvPr id="9" name="TextBox 8"/>
            <p:cNvSpPr txBox="1"/>
            <p:nvPr/>
          </p:nvSpPr>
          <p:spPr>
            <a:xfrm>
              <a:off x="647056" y="3698657"/>
              <a:ext cx="8496944" cy="7754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ru-RU" sz="2600" dirty="0" smtClean="0"/>
                <a:t>Представление пользователю доступа к ресурсам компьютера.</a:t>
              </a:r>
              <a:endParaRPr lang="ru-RU" sz="2600" dirty="0"/>
            </a:p>
          </p:txBody>
        </p:sp>
        <p:pic>
          <p:nvPicPr>
            <p:cNvPr id="7" name="Picture 32" descr="C:\Users\user\AppData\Local\Temp\SNAGHTML654a3a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04" y="3795886"/>
              <a:ext cx="234763" cy="259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540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7879" y="555526"/>
            <a:ext cx="3169564" cy="1077218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Операционная система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961173" y="2932113"/>
            <a:ext cx="2160240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Ядро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3579862"/>
            <a:ext cx="2160240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Драйверы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012160" y="2906217"/>
            <a:ext cx="2160240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Интерфейс</a:t>
            </a:r>
            <a:endParaRPr lang="ru-RU" sz="32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391980" y="2139702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520305">
            <a:off x="3311860" y="1821479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079695" flipH="1">
            <a:off x="5453455" y="1821478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70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2987824" y="1491630"/>
            <a:ext cx="3168352" cy="3168352"/>
            <a:chOff x="2987824" y="1491630"/>
            <a:chExt cx="3168352" cy="3168352"/>
          </a:xfrm>
        </p:grpSpPr>
        <p:sp>
          <p:nvSpPr>
            <p:cNvPr id="3" name="Овал 2"/>
            <p:cNvSpPr/>
            <p:nvPr/>
          </p:nvSpPr>
          <p:spPr>
            <a:xfrm>
              <a:off x="2987824" y="1491630"/>
              <a:ext cx="3168352" cy="316835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88457" y="1779662"/>
              <a:ext cx="2367086" cy="1925163"/>
            </a:xfrm>
            <a:prstGeom prst="rect">
              <a:avLst/>
            </a:prstGeom>
            <a:noFill/>
          </p:spPr>
          <p:txBody>
            <a:bodyPr wrap="square" rtlCol="0">
              <a:prstTxWarp prst="textArchUp">
                <a:avLst>
                  <a:gd name="adj" fmla="val 11107679"/>
                </a:avLst>
              </a:prstTxWarp>
              <a:spAutoFit/>
            </a:bodyPr>
            <a:lstStyle/>
            <a:p>
              <a:pPr algn="ctr"/>
              <a:r>
                <a:rPr lang="ru-RU" sz="3000" dirty="0" smtClean="0">
                  <a:solidFill>
                    <a:schemeClr val="bg1"/>
                  </a:solidFill>
                </a:rPr>
                <a:t>Основная память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5576" y="123478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Ядро</a:t>
            </a:r>
            <a:r>
              <a:rPr lang="ru-RU" sz="3200" dirty="0" smtClean="0"/>
              <a:t> — часть ОС, которая управляет всеми операциями, связанными с процессами.</a:t>
            </a:r>
            <a:endParaRPr lang="ru-RU" sz="32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2617777" y="1558677"/>
            <a:ext cx="4503809" cy="2806363"/>
            <a:chOff x="-324544" y="1879719"/>
            <a:chExt cx="4503809" cy="2806363"/>
          </a:xfrm>
        </p:grpSpPr>
        <p:pic>
          <p:nvPicPr>
            <p:cNvPr id="17" name="Picture 3" descr="C:\Users\user\Desktop\Мои рисунки\0123 ученик за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748" y="2311005"/>
              <a:ext cx="2201517" cy="21312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Группа 6"/>
            <p:cNvGrpSpPr/>
            <p:nvPr/>
          </p:nvGrpSpPr>
          <p:grpSpPr>
            <a:xfrm>
              <a:off x="-324544" y="1879719"/>
              <a:ext cx="4503808" cy="2806363"/>
              <a:chOff x="-324544" y="1879719"/>
              <a:chExt cx="4503808" cy="2806363"/>
            </a:xfrm>
          </p:grpSpPr>
          <p:grpSp>
            <p:nvGrpSpPr>
              <p:cNvPr id="4" name="Группа 3"/>
              <p:cNvGrpSpPr/>
              <p:nvPr/>
            </p:nvGrpSpPr>
            <p:grpSpPr>
              <a:xfrm>
                <a:off x="-324544" y="1879719"/>
                <a:ext cx="3873326" cy="2806363"/>
                <a:chOff x="-324544" y="1879719"/>
                <a:chExt cx="3873326" cy="2806363"/>
              </a:xfrm>
            </p:grpSpPr>
            <p:grpSp>
              <p:nvGrpSpPr>
                <p:cNvPr id="18" name="Группа 17"/>
                <p:cNvGrpSpPr/>
                <p:nvPr/>
              </p:nvGrpSpPr>
              <p:grpSpPr>
                <a:xfrm>
                  <a:off x="-324544" y="1879719"/>
                  <a:ext cx="3873326" cy="2806363"/>
                  <a:chOff x="1755284" y="1110740"/>
                  <a:chExt cx="4679834" cy="3390707"/>
                </a:xfrm>
              </p:grpSpPr>
              <p:sp>
                <p:nvSpPr>
                  <p:cNvPr id="19" name="Овал 18"/>
                  <p:cNvSpPr/>
                  <p:nvPr/>
                </p:nvSpPr>
                <p:spPr>
                  <a:xfrm>
                    <a:off x="1755284" y="1110740"/>
                    <a:ext cx="4679834" cy="3390707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CC00CC">
                          <a:tint val="66000"/>
                          <a:satMod val="160000"/>
                        </a:srgbClr>
                      </a:gs>
                      <a:gs pos="50000">
                        <a:srgbClr val="CC00CC">
                          <a:tint val="44500"/>
                          <a:satMod val="160000"/>
                        </a:srgbClr>
                      </a:gs>
                      <a:gs pos="100000">
                        <a:srgbClr val="CC00CC">
                          <a:tint val="23500"/>
                          <a:satMod val="160000"/>
                        </a:srgb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2437044" y="2682021"/>
                    <a:ext cx="3429877" cy="16475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prstTxWarp prst="textArchDown">
                      <a:avLst>
                        <a:gd name="adj" fmla="val 122456"/>
                      </a:avLst>
                    </a:prstTxWarp>
                    <a:spAutoFit/>
                  </a:bodyPr>
                  <a:lstStyle/>
                  <a:p>
                    <a:pPr algn="ctr"/>
                    <a:r>
                      <a:rPr lang="ru-RU" sz="2000" dirty="0" smtClean="0"/>
                      <a:t>Программное обеспечение</a:t>
                    </a:r>
                    <a:endParaRPr lang="ru-RU" sz="2000" dirty="0"/>
                  </a:p>
                </p:txBody>
              </p:sp>
            </p:grpSp>
            <p:grpSp>
              <p:nvGrpSpPr>
                <p:cNvPr id="21" name="Группа 20"/>
                <p:cNvGrpSpPr/>
                <p:nvPr/>
              </p:nvGrpSpPr>
              <p:grpSpPr>
                <a:xfrm>
                  <a:off x="188367" y="2207010"/>
                  <a:ext cx="2941495" cy="2131219"/>
                  <a:chOff x="2491883" y="1433485"/>
                  <a:chExt cx="3553975" cy="2574982"/>
                </a:xfrm>
              </p:grpSpPr>
              <p:sp>
                <p:nvSpPr>
                  <p:cNvPr id="22" name="Овал 21"/>
                  <p:cNvSpPr/>
                  <p:nvPr/>
                </p:nvSpPr>
                <p:spPr>
                  <a:xfrm>
                    <a:off x="2491883" y="1433485"/>
                    <a:ext cx="3553975" cy="257498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0000CC">
                          <a:tint val="66000"/>
                          <a:satMod val="160000"/>
                        </a:srgbClr>
                      </a:gs>
                      <a:gs pos="50000">
                        <a:srgbClr val="0000CC">
                          <a:tint val="44500"/>
                          <a:satMod val="160000"/>
                        </a:srgbClr>
                      </a:gs>
                      <a:gs pos="100000">
                        <a:srgbClr val="0000CC">
                          <a:tint val="23500"/>
                          <a:satMod val="160000"/>
                        </a:srgb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2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850334" y="1690974"/>
                    <a:ext cx="2873554" cy="11234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prstTxWarp prst="textArchUp">
                      <a:avLst>
                        <a:gd name="adj" fmla="val 11153267"/>
                      </a:avLst>
                    </a:prstTxWarp>
                    <a:spAutoFit/>
                  </a:bodyPr>
                  <a:lstStyle/>
                  <a:p>
                    <a:pPr algn="ctr"/>
                    <a:r>
                      <a:rPr lang="ru-RU" sz="1900" spc="-100" dirty="0" smtClean="0"/>
                      <a:t>Операционная система</a:t>
                    </a:r>
                    <a:endParaRPr lang="ru-RU" sz="1900" spc="-100" dirty="0"/>
                  </a:p>
                </p:txBody>
              </p:sp>
            </p:grpSp>
            <p:grpSp>
              <p:nvGrpSpPr>
                <p:cNvPr id="24" name="Группа 23"/>
                <p:cNvGrpSpPr/>
                <p:nvPr/>
              </p:nvGrpSpPr>
              <p:grpSpPr>
                <a:xfrm>
                  <a:off x="1087944" y="2400691"/>
                  <a:ext cx="1791005" cy="1733868"/>
                  <a:chOff x="2430572" y="1415528"/>
                  <a:chExt cx="2163930" cy="2094896"/>
                </a:xfrm>
              </p:grpSpPr>
              <p:pic>
                <p:nvPicPr>
                  <p:cNvPr id="25" name="Picture 4" descr="C:\Users\user\Desktop\Мои рисунки\0123 комп на столе.pn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30572" y="1415528"/>
                    <a:ext cx="2163930" cy="209489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26" name="Прямоугольник 2"/>
                  <p:cNvSpPr/>
                  <p:nvPr/>
                </p:nvSpPr>
                <p:spPr>
                  <a:xfrm>
                    <a:off x="2793281" y="1689567"/>
                    <a:ext cx="297236" cy="667794"/>
                  </a:xfrm>
                  <a:custGeom>
                    <a:avLst/>
                    <a:gdLst>
                      <a:gd name="connsiteX0" fmla="*/ 0 w 288032"/>
                      <a:gd name="connsiteY0" fmla="*/ 0 h 504056"/>
                      <a:gd name="connsiteX1" fmla="*/ 288032 w 288032"/>
                      <a:gd name="connsiteY1" fmla="*/ 0 h 504056"/>
                      <a:gd name="connsiteX2" fmla="*/ 288032 w 288032"/>
                      <a:gd name="connsiteY2" fmla="*/ 504056 h 504056"/>
                      <a:gd name="connsiteX3" fmla="*/ 0 w 288032"/>
                      <a:gd name="connsiteY3" fmla="*/ 504056 h 504056"/>
                      <a:gd name="connsiteX4" fmla="*/ 0 w 288032"/>
                      <a:gd name="connsiteY4" fmla="*/ 0 h 504056"/>
                      <a:gd name="connsiteX0" fmla="*/ 0 w 307487"/>
                      <a:gd name="connsiteY0" fmla="*/ 77821 h 581877"/>
                      <a:gd name="connsiteX1" fmla="*/ 307487 w 307487"/>
                      <a:gd name="connsiteY1" fmla="*/ 0 h 581877"/>
                      <a:gd name="connsiteX2" fmla="*/ 288032 w 307487"/>
                      <a:gd name="connsiteY2" fmla="*/ 581877 h 581877"/>
                      <a:gd name="connsiteX3" fmla="*/ 0 w 307487"/>
                      <a:gd name="connsiteY3" fmla="*/ 581877 h 581877"/>
                      <a:gd name="connsiteX4" fmla="*/ 0 w 307487"/>
                      <a:gd name="connsiteY4" fmla="*/ 77821 h 581877"/>
                      <a:gd name="connsiteX0" fmla="*/ 0 w 318716"/>
                      <a:gd name="connsiteY0" fmla="*/ 77821 h 581877"/>
                      <a:gd name="connsiteX1" fmla="*/ 307487 w 318716"/>
                      <a:gd name="connsiteY1" fmla="*/ 0 h 581877"/>
                      <a:gd name="connsiteX2" fmla="*/ 318716 w 318716"/>
                      <a:gd name="connsiteY2" fmla="*/ 410043 h 581877"/>
                      <a:gd name="connsiteX3" fmla="*/ 0 w 318716"/>
                      <a:gd name="connsiteY3" fmla="*/ 581877 h 581877"/>
                      <a:gd name="connsiteX4" fmla="*/ 0 w 318716"/>
                      <a:gd name="connsiteY4" fmla="*/ 77821 h 581877"/>
                      <a:gd name="connsiteX0" fmla="*/ 0 w 318716"/>
                      <a:gd name="connsiteY0" fmla="*/ 77821 h 655520"/>
                      <a:gd name="connsiteX1" fmla="*/ 307487 w 318716"/>
                      <a:gd name="connsiteY1" fmla="*/ 0 h 655520"/>
                      <a:gd name="connsiteX2" fmla="*/ 318716 w 318716"/>
                      <a:gd name="connsiteY2" fmla="*/ 410043 h 655520"/>
                      <a:gd name="connsiteX3" fmla="*/ 70574 w 318716"/>
                      <a:gd name="connsiteY3" fmla="*/ 655520 h 655520"/>
                      <a:gd name="connsiteX4" fmla="*/ 0 w 318716"/>
                      <a:gd name="connsiteY4" fmla="*/ 77821 h 655520"/>
                      <a:gd name="connsiteX0" fmla="*/ 0 w 306442"/>
                      <a:gd name="connsiteY0" fmla="*/ 105437 h 655520"/>
                      <a:gd name="connsiteX1" fmla="*/ 295213 w 306442"/>
                      <a:gd name="connsiteY1" fmla="*/ 0 h 655520"/>
                      <a:gd name="connsiteX2" fmla="*/ 306442 w 306442"/>
                      <a:gd name="connsiteY2" fmla="*/ 410043 h 655520"/>
                      <a:gd name="connsiteX3" fmla="*/ 58300 w 306442"/>
                      <a:gd name="connsiteY3" fmla="*/ 655520 h 655520"/>
                      <a:gd name="connsiteX4" fmla="*/ 0 w 306442"/>
                      <a:gd name="connsiteY4" fmla="*/ 105437 h 655520"/>
                      <a:gd name="connsiteX0" fmla="*/ 0 w 306442"/>
                      <a:gd name="connsiteY0" fmla="*/ 117710 h 667793"/>
                      <a:gd name="connsiteX1" fmla="*/ 276802 w 306442"/>
                      <a:gd name="connsiteY1" fmla="*/ 0 h 667793"/>
                      <a:gd name="connsiteX2" fmla="*/ 306442 w 306442"/>
                      <a:gd name="connsiteY2" fmla="*/ 422316 h 667793"/>
                      <a:gd name="connsiteX3" fmla="*/ 58300 w 306442"/>
                      <a:gd name="connsiteY3" fmla="*/ 667793 h 667793"/>
                      <a:gd name="connsiteX4" fmla="*/ 0 w 306442"/>
                      <a:gd name="connsiteY4" fmla="*/ 117710 h 667793"/>
                      <a:gd name="connsiteX0" fmla="*/ 0 w 284963"/>
                      <a:gd name="connsiteY0" fmla="*/ 151463 h 667793"/>
                      <a:gd name="connsiteX1" fmla="*/ 255323 w 284963"/>
                      <a:gd name="connsiteY1" fmla="*/ 0 h 667793"/>
                      <a:gd name="connsiteX2" fmla="*/ 284963 w 284963"/>
                      <a:gd name="connsiteY2" fmla="*/ 422316 h 667793"/>
                      <a:gd name="connsiteX3" fmla="*/ 36821 w 284963"/>
                      <a:gd name="connsiteY3" fmla="*/ 667793 h 667793"/>
                      <a:gd name="connsiteX4" fmla="*/ 0 w 284963"/>
                      <a:gd name="connsiteY4" fmla="*/ 151463 h 667793"/>
                      <a:gd name="connsiteX0" fmla="*/ 0 w 297236"/>
                      <a:gd name="connsiteY0" fmla="*/ 111573 h 667793"/>
                      <a:gd name="connsiteX1" fmla="*/ 267596 w 297236"/>
                      <a:gd name="connsiteY1" fmla="*/ 0 h 667793"/>
                      <a:gd name="connsiteX2" fmla="*/ 297236 w 297236"/>
                      <a:gd name="connsiteY2" fmla="*/ 422316 h 667793"/>
                      <a:gd name="connsiteX3" fmla="*/ 49094 w 297236"/>
                      <a:gd name="connsiteY3" fmla="*/ 667793 h 667793"/>
                      <a:gd name="connsiteX4" fmla="*/ 0 w 297236"/>
                      <a:gd name="connsiteY4" fmla="*/ 111573 h 667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7236" h="667793">
                        <a:moveTo>
                          <a:pt x="0" y="111573"/>
                        </a:moveTo>
                        <a:lnTo>
                          <a:pt x="267596" y="0"/>
                        </a:lnTo>
                        <a:lnTo>
                          <a:pt x="297236" y="422316"/>
                        </a:lnTo>
                        <a:lnTo>
                          <a:pt x="49094" y="667793"/>
                        </a:lnTo>
                        <a:lnTo>
                          <a:pt x="0" y="111573"/>
                        </a:lnTo>
                        <a:close/>
                      </a:path>
                    </a:pathLst>
                  </a:custGeom>
                  <a:ln/>
                </p:spPr>
                <p:style>
                  <a:lnRef idx="1">
                    <a:schemeClr val="dk1"/>
                  </a:lnRef>
                  <a:fillRef idx="3">
                    <a:schemeClr val="dk1"/>
                  </a:fillRef>
                  <a:effectRef idx="2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pic>
            <p:nvPicPr>
              <p:cNvPr id="27" name="Picture 3" descr="C:\Users\user\Desktop\Мои рисунки\0123 ученик за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000"/>
              <a:stretch/>
            </p:blipFill>
            <p:spPr bwMode="auto">
              <a:xfrm>
                <a:off x="1977747" y="2313344"/>
                <a:ext cx="2201517" cy="10656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0" name="Группа 9"/>
          <p:cNvGrpSpPr/>
          <p:nvPr/>
        </p:nvGrpSpPr>
        <p:grpSpPr>
          <a:xfrm>
            <a:off x="3779912" y="2283718"/>
            <a:ext cx="1584176" cy="1584176"/>
            <a:chOff x="3779912" y="2283718"/>
            <a:chExt cx="1584176" cy="1584176"/>
          </a:xfrm>
        </p:grpSpPr>
        <p:sp>
          <p:nvSpPr>
            <p:cNvPr id="5" name="Овал 4"/>
            <p:cNvSpPr/>
            <p:nvPr/>
          </p:nvSpPr>
          <p:spPr>
            <a:xfrm>
              <a:off x="3779912" y="2283718"/>
              <a:ext cx="1584176" cy="1584176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995936" y="2798807"/>
              <a:ext cx="115212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000" dirty="0" smtClean="0"/>
                <a:t>Ядро</a:t>
              </a:r>
              <a:endParaRPr lang="ru-RU" sz="3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4785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749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66"/>
                </a:solidFill>
              </a:rPr>
              <a:t>Драйвер</a:t>
            </a:r>
            <a:r>
              <a:rPr lang="ru-RU" sz="2800" dirty="0" smtClean="0"/>
              <a:t> — программы, управляющие устройствами.</a:t>
            </a:r>
            <a:endParaRPr lang="ru-RU" sz="2800" dirty="0"/>
          </a:p>
        </p:txBody>
      </p:sp>
      <p:pic>
        <p:nvPicPr>
          <p:cNvPr id="1028" name="Picture 4" descr="\\User-pc-11\d\Руслан\рисунки\рисунки Png\0552 весёлый комп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22466"/>
            <a:ext cx="2940149" cy="298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467544" y="959160"/>
            <a:ext cx="3528392" cy="3528392"/>
            <a:chOff x="539552" y="1170304"/>
            <a:chExt cx="3528392" cy="3528392"/>
          </a:xfrm>
        </p:grpSpPr>
        <p:pic>
          <p:nvPicPr>
            <p:cNvPr id="14" name="Picture 2" descr="C:\Users\user\Desktop\Мои рисунки\1286468065_drivers-for-windows-xp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170304"/>
              <a:ext cx="3528392" cy="3528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Группа 7"/>
            <p:cNvGrpSpPr/>
            <p:nvPr/>
          </p:nvGrpSpPr>
          <p:grpSpPr>
            <a:xfrm>
              <a:off x="1071695" y="3558119"/>
              <a:ext cx="740265" cy="392696"/>
              <a:chOff x="434145" y="3355133"/>
              <a:chExt cx="1113519" cy="801892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434145" y="3355133"/>
                <a:ext cx="1113519" cy="801892"/>
              </a:xfrm>
              <a:prstGeom prst="roundRect">
                <a:avLst/>
              </a:pr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0" name="Picture 5" descr="http://all-drivers.net/uploads/posts/2013-08/1375813016_windows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442316">
                <a:off x="450845" y="3379500"/>
                <a:ext cx="1080120" cy="7531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216714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wnloads\085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90991"/>
            <a:ext cx="6141825" cy="3104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6156176" y="2013859"/>
            <a:ext cx="2054796" cy="1939933"/>
            <a:chOff x="8330992" y="2015645"/>
            <a:chExt cx="2054796" cy="1939933"/>
          </a:xfrm>
        </p:grpSpPr>
        <p:pic>
          <p:nvPicPr>
            <p:cNvPr id="4" name="Picture 2" descr="C:\Users\user\Desktop\Мои рисунки\085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424" y="2015645"/>
              <a:ext cx="1939933" cy="1939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330992" y="3313265"/>
              <a:ext cx="2054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spc="-100" dirty="0" smtClean="0">
                  <a:solidFill>
                    <a:schemeClr val="bg1"/>
                  </a:solidFill>
                </a:rPr>
                <a:t>Специальные</a:t>
              </a:r>
              <a:endParaRPr lang="ru-RU" b="1" spc="-1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027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95486"/>
            <a:ext cx="86409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66"/>
                </a:solidFill>
              </a:rPr>
              <a:t>Интерфейс</a:t>
            </a:r>
            <a:r>
              <a:rPr lang="ru-RU" sz="3200" dirty="0" smtClean="0"/>
              <a:t> — это оболочка, с помощью которой пользователь общается с компьютером.  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3383717" y="1628229"/>
            <a:ext cx="2376567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Интерфейс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61172" y="3442534"/>
            <a:ext cx="3466812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Пользовательский</a:t>
            </a:r>
            <a:endParaRPr lang="ru-RU" sz="3200" dirty="0"/>
          </a:p>
        </p:txBody>
      </p:sp>
      <p:sp>
        <p:nvSpPr>
          <p:cNvPr id="8" name="Стрелка вниз 7"/>
          <p:cNvSpPr/>
          <p:nvPr/>
        </p:nvSpPr>
        <p:spPr>
          <a:xfrm rot="2520305">
            <a:off x="3566722" y="2334071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 rot="19079695" flipH="1">
            <a:off x="5183981" y="2335822"/>
            <a:ext cx="360040" cy="1106394"/>
          </a:xfrm>
          <a:prstGeom prst="downArrow">
            <a:avLst>
              <a:gd name="adj1" fmla="val 50000"/>
              <a:gd name="adj2" fmla="val 77018"/>
            </a:avLst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716016" y="3442533"/>
            <a:ext cx="3466812" cy="58477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Графический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9746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60163"/>
            <a:ext cx="8640960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ru-RU" sz="2600" b="1" dirty="0" smtClean="0">
                <a:solidFill>
                  <a:srgbClr val="003366"/>
                </a:solidFill>
              </a:rPr>
              <a:t>Пользовательский интерфейс</a:t>
            </a:r>
            <a:r>
              <a:rPr lang="ru-RU" sz="2600" dirty="0" smtClean="0"/>
              <a:t> — это совокупность правил и приемов, создаваемых программой, с помощью которых пользователь управляет ею.</a:t>
            </a:r>
            <a:endParaRPr lang="ru-RU" sz="2600" dirty="0"/>
          </a:p>
        </p:txBody>
      </p:sp>
      <p:pic>
        <p:nvPicPr>
          <p:cNvPr id="4" name="Picture 8" descr="http://programmybesplatno.com/wp-content/uploads/2013/12/winamp-screenshots-phot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56033"/>
            <a:ext cx="4104456" cy="3688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Группа 20"/>
          <p:cNvGrpSpPr/>
          <p:nvPr/>
        </p:nvGrpSpPr>
        <p:grpSpPr>
          <a:xfrm>
            <a:off x="4974280" y="1347614"/>
            <a:ext cx="641774" cy="503610"/>
            <a:chOff x="4957680" y="1923678"/>
            <a:chExt cx="641774" cy="50361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4957680" y="1923678"/>
              <a:ext cx="641774" cy="5036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Равно 11"/>
            <p:cNvSpPr/>
            <p:nvPr/>
          </p:nvSpPr>
          <p:spPr>
            <a:xfrm rot="16200000">
              <a:off x="5041137" y="1935828"/>
              <a:ext cx="491460" cy="491460"/>
            </a:xfrm>
            <a:prstGeom prst="mathEqua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4982580" y="2073683"/>
            <a:ext cx="641774" cy="503610"/>
            <a:chOff x="5714384" y="1923678"/>
            <a:chExt cx="641774" cy="50361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714384" y="1923678"/>
              <a:ext cx="641774" cy="5036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856692" y="1983759"/>
              <a:ext cx="383448" cy="383448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4974280" y="2787774"/>
            <a:ext cx="641774" cy="503610"/>
            <a:chOff x="6476077" y="1923678"/>
            <a:chExt cx="641774" cy="50361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6476077" y="1923678"/>
              <a:ext cx="641774" cy="5036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 rot="5400000">
              <a:off x="6616944" y="1995463"/>
              <a:ext cx="360040" cy="360040"/>
            </a:xfrm>
            <a:prstGeom prst="triangl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974280" y="3507854"/>
            <a:ext cx="641774" cy="503610"/>
            <a:chOff x="7232458" y="1923678"/>
            <a:chExt cx="641774" cy="503610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7232458" y="1923678"/>
              <a:ext cx="641774" cy="5036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0" name="Группа 19"/>
            <p:cNvGrpSpPr/>
            <p:nvPr/>
          </p:nvGrpSpPr>
          <p:grpSpPr>
            <a:xfrm>
              <a:off x="7373324" y="2001133"/>
              <a:ext cx="360041" cy="366074"/>
              <a:chOff x="6965945" y="1256033"/>
              <a:chExt cx="360041" cy="366074"/>
            </a:xfrm>
          </p:grpSpPr>
          <p:sp>
            <p:nvSpPr>
              <p:cNvPr id="10" name="Равнобедренный треугольник 9"/>
              <p:cNvSpPr/>
              <p:nvPr/>
            </p:nvSpPr>
            <p:spPr>
              <a:xfrm rot="16200000">
                <a:off x="6965946" y="1256033"/>
                <a:ext cx="360040" cy="360040"/>
              </a:xfrm>
              <a:prstGeom prst="triangl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6965945" y="1262067"/>
                <a:ext cx="1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Группа 30"/>
          <p:cNvGrpSpPr/>
          <p:nvPr/>
        </p:nvGrpSpPr>
        <p:grpSpPr>
          <a:xfrm>
            <a:off x="4974280" y="4221814"/>
            <a:ext cx="641774" cy="503610"/>
            <a:chOff x="8010311" y="1923678"/>
            <a:chExt cx="641774" cy="50361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8010311" y="1923678"/>
              <a:ext cx="641774" cy="50361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2" name="Группа 21"/>
            <p:cNvGrpSpPr/>
            <p:nvPr/>
          </p:nvGrpSpPr>
          <p:grpSpPr>
            <a:xfrm flipH="1">
              <a:off x="8151177" y="1998521"/>
              <a:ext cx="360041" cy="366074"/>
              <a:chOff x="6965945" y="1256033"/>
              <a:chExt cx="360041" cy="366074"/>
            </a:xfrm>
          </p:grpSpPr>
          <p:sp>
            <p:nvSpPr>
              <p:cNvPr id="23" name="Равнобедренный треугольник 22"/>
              <p:cNvSpPr/>
              <p:nvPr/>
            </p:nvSpPr>
            <p:spPr>
              <a:xfrm rot="16200000">
                <a:off x="6965946" y="1256033"/>
                <a:ext cx="360040" cy="360040"/>
              </a:xfrm>
              <a:prstGeom prst="triangle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6965945" y="1262067"/>
                <a:ext cx="1" cy="360040"/>
              </a:xfrm>
              <a:prstGeom prst="line">
                <a:avLst/>
              </a:prstGeom>
              <a:ln w="28575"/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extBox 2"/>
          <p:cNvSpPr txBox="1"/>
          <p:nvPr/>
        </p:nvSpPr>
        <p:spPr>
          <a:xfrm>
            <a:off x="5645246" y="1359764"/>
            <a:ext cx="293464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ym typeface="Symbol"/>
              </a:rPr>
              <a:t> Приостановить</a:t>
            </a:r>
            <a:endParaRPr lang="ru-RU" sz="2600" dirty="0"/>
          </a:p>
        </p:txBody>
      </p:sp>
      <p:sp>
        <p:nvSpPr>
          <p:cNvPr id="25" name="TextBox 24"/>
          <p:cNvSpPr txBox="1"/>
          <p:nvPr/>
        </p:nvSpPr>
        <p:spPr>
          <a:xfrm>
            <a:off x="5624354" y="2079266"/>
            <a:ext cx="2955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ym typeface="Symbol"/>
              </a:rPr>
              <a:t> Остановить</a:t>
            </a:r>
            <a:endParaRPr lang="ru-RU" sz="2600" dirty="0"/>
          </a:p>
        </p:txBody>
      </p:sp>
      <p:sp>
        <p:nvSpPr>
          <p:cNvPr id="27" name="TextBox 26"/>
          <p:cNvSpPr txBox="1"/>
          <p:nvPr/>
        </p:nvSpPr>
        <p:spPr>
          <a:xfrm>
            <a:off x="5624353" y="2798941"/>
            <a:ext cx="295553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ym typeface="Symbol"/>
              </a:rPr>
              <a:t> Воспроизвести</a:t>
            </a:r>
            <a:endParaRPr lang="ru-RU" sz="2600" dirty="0"/>
          </a:p>
        </p:txBody>
      </p:sp>
      <p:sp>
        <p:nvSpPr>
          <p:cNvPr id="32" name="TextBox 31"/>
          <p:cNvSpPr txBox="1"/>
          <p:nvPr/>
        </p:nvSpPr>
        <p:spPr>
          <a:xfrm>
            <a:off x="5624353" y="3507585"/>
            <a:ext cx="29555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ym typeface="Symbol"/>
              </a:rPr>
              <a:t> Перемотка назад</a:t>
            </a:r>
            <a:endParaRPr lang="ru-RU" sz="2600" dirty="0"/>
          </a:p>
        </p:txBody>
      </p:sp>
      <p:sp>
        <p:nvSpPr>
          <p:cNvPr id="33" name="TextBox 32"/>
          <p:cNvSpPr txBox="1"/>
          <p:nvPr/>
        </p:nvSpPr>
        <p:spPr>
          <a:xfrm>
            <a:off x="5645247" y="4236489"/>
            <a:ext cx="307866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ym typeface="Symbol"/>
              </a:rPr>
              <a:t> Перемотка вперед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39657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5" grpId="0"/>
      <p:bldP spid="27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2140</TotalTime>
  <Words>340</Words>
  <Application>Microsoft Office PowerPoint</Application>
  <PresentationFormat>Экран (16:9)</PresentationFormat>
  <Paragraphs>62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Symbol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142</cp:revision>
  <dcterms:created xsi:type="dcterms:W3CDTF">2013-12-16T11:16:43Z</dcterms:created>
  <dcterms:modified xsi:type="dcterms:W3CDTF">2025-04-23T05:07:14Z</dcterms:modified>
</cp:coreProperties>
</file>