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65" r:id="rId4"/>
    <p:sldId id="267" r:id="rId5"/>
    <p:sldId id="268" r:id="rId6"/>
    <p:sldId id="279" r:id="rId7"/>
    <p:sldId id="275" r:id="rId8"/>
    <p:sldId id="276" r:id="rId9"/>
    <p:sldId id="277" r:id="rId10"/>
    <p:sldId id="278" r:id="rId11"/>
    <p:sldId id="273" r:id="rId12"/>
    <p:sldId id="280" r:id="rId13"/>
    <p:sldId id="281" r:id="rId14"/>
    <p:sldId id="282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0%BE%D0%BA%D1%83%D0%BF%D0%B0%D1%82%D0%B5%D0%BB%D1%8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«Методы и приемы работы с обучающимися по повышению качества обучения»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Материалы с педагогического совета</a:t>
            </a:r>
          </a:p>
          <a:p>
            <a:r>
              <a:rPr lang="ru-RU" dirty="0" smtClean="0"/>
              <a:t>02.02.2024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9337C0-519B-0E68-16A9-5611E9605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орфографическая мозаика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пазлы</a:t>
            </a: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8684D4-6F7D-AC94-B63A-78514B0B4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Прием направлен на формирование умения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объединять объекты по общему признаку,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умение сопоставлять, 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сравнивать большое количество объектов, 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умение составлять целостный образ объекта из отдельных его признаков. 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Он направлен на формирование познавательных умений: особенно хорошо отрабатывается классификация.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Этот прием можно использовать и на этапе актуализации знаний учащихся, и на этапе закрепления материала, можно изменять его так, как того требует тема урока и умение, которое формируем.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79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F501B1-8468-2051-D742-938366E4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Такая дидактическая игра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0742B7-8525-B442-C38C-A8B9A5F05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направленна на усвоение орфографических правил, алгоритмов их применения, способов проверки орфограмм, а также на развитие орфографической зоркости.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336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«Русская рулетка» или «Пан или пропал». Немного о выражении…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выражение может быть применено к различным ситуациям, где риск преобладает и шансы на благоприятный исход невелики. Употребление этого выражения вызывает внимание к теме безопасности и ответственности за свои действия.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игры: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Как правило, используется как способ проверки знаний по  пройденному материалу.</a:t>
            </a:r>
          </a:p>
          <a:p>
            <a:r>
              <a:rPr lang="ru-RU" dirty="0" smtClean="0"/>
              <a:t>Каждый из учеников имеет право вытянуть </a:t>
            </a:r>
            <a:r>
              <a:rPr lang="ru-RU" dirty="0" smtClean="0">
                <a:solidFill>
                  <a:srgbClr val="FF0000"/>
                </a:solidFill>
              </a:rPr>
              <a:t>один билет </a:t>
            </a:r>
            <a:r>
              <a:rPr lang="ru-RU" dirty="0" smtClean="0"/>
              <a:t>с вопросом и с вариантами ответов, один из которого правильный.</a:t>
            </a:r>
          </a:p>
          <a:p>
            <a:r>
              <a:rPr lang="ru-RU" dirty="0" smtClean="0"/>
              <a:t>Озвучивается вслух вопрос для всей аудитории, в течение нескольких секунд необходимо ученику озвучить вариант ответа.</a:t>
            </a:r>
          </a:p>
          <a:p>
            <a:r>
              <a:rPr lang="ru-RU" dirty="0" smtClean="0"/>
              <a:t>Правильный – «5», неправильный – «2».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условия: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случае неправильного выбора ответа, из аудитории любой может озвучить правильный вариант ответа, заработав при этом дополнительную «5».</a:t>
            </a:r>
          </a:p>
          <a:p>
            <a:r>
              <a:rPr lang="ru-RU" dirty="0" smtClean="0"/>
              <a:t>Данный вид работы при внимательном анализе правильных ответов предупреждает допущение </a:t>
            </a:r>
            <a:r>
              <a:rPr lang="ru-RU" dirty="0" err="1" smtClean="0"/>
              <a:t>ошибоки</a:t>
            </a:r>
            <a:r>
              <a:rPr lang="ru-RU" smtClean="0"/>
              <a:t> обучающимся </a:t>
            </a:r>
            <a:r>
              <a:rPr lang="ru-RU" dirty="0" smtClean="0"/>
              <a:t>при проведении итогового теста по всем вопросам.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C3ACD5-E3A9-5707-EB1C-63BAA906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Roboto" panose="02000000000000000000" pitchFamily="2" charset="0"/>
              </a:rPr>
              <a:t>Систематическое использование интересных приёмов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5393BD-EDB7-A22D-9133-459EDF323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Считаю, что делает педагогический процесс эффективным, формирует нестандартное мышление, приведет к хорошим предметным результатам. В результате грамотного использования приемов у обучающихся формируются универсальные учебные действия, необходимые для формирования умения учиться, приводящие к способности человека к самосовершенствованию.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7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АУКЦИОН</a:t>
            </a:r>
            <a:br>
              <a:rPr lang="ru-RU" i="1" dirty="0">
                <a:solidFill>
                  <a:srgbClr val="FF0000"/>
                </a:solidFill>
              </a:rPr>
            </a:br>
            <a:r>
              <a:rPr lang="ru-RU" i="1" dirty="0">
                <a:solidFill>
                  <a:srgbClr val="FF0000"/>
                </a:solidFill>
              </a:rPr>
              <a:t> пятёрок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3786190"/>
            <a:ext cx="4500594" cy="14287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за синтаксические и пунктуационные, орфографические знания</a:t>
            </a:r>
          </a:p>
        </p:txBody>
      </p:sp>
      <p:sp>
        <p:nvSpPr>
          <p:cNvPr id="22532" name="AutoShape 4" descr="Что такое аукцион доменов | Рег.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6" name="Picture 8" descr="C:\Users\210\Desktop\20229794_chto_takoye_auktsion_domenov_1.web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0"/>
            <a:ext cx="4819468" cy="2167435"/>
          </a:xfrm>
          <a:prstGeom prst="rect">
            <a:avLst/>
          </a:prstGeom>
          <a:noFill/>
        </p:spPr>
      </p:pic>
      <p:pic>
        <p:nvPicPr>
          <p:cNvPr id="22537" name="Picture 9" descr="C:\Users\210\Desktop\74SryVeQKO6OOtSCaMHq2an5qPx6333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571996"/>
            <a:ext cx="3429006" cy="2286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аукциона: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Уникальным аукционным «товаром» могут </a:t>
            </a:r>
            <a:r>
              <a:rPr lang="ru-RU" dirty="0" smtClean="0"/>
              <a:t>быт </a:t>
            </a:r>
            <a:r>
              <a:rPr lang="ru-RU" dirty="0">
                <a:solidFill>
                  <a:srgbClr val="FF0000"/>
                </a:solidFill>
              </a:rPr>
              <a:t>предложения</a:t>
            </a:r>
            <a:r>
              <a:rPr lang="ru-RU" dirty="0"/>
              <a:t>, слово, словосочетания, объект, явление и др., которые обладают </a:t>
            </a:r>
            <a:r>
              <a:rPr lang="ru-RU" b="1" u="sng" dirty="0">
                <a:solidFill>
                  <a:srgbClr val="00B050"/>
                </a:solidFill>
              </a:rPr>
              <a:t>индивидуальными особенностями и свойствами</a:t>
            </a:r>
            <a:r>
              <a:rPr lang="ru-RU" dirty="0"/>
              <a:t>. </a:t>
            </a:r>
          </a:p>
          <a:p>
            <a:r>
              <a:rPr lang="ru-RU" dirty="0"/>
              <a:t>Общим для всех аукционов принципом является принцип состязательности между  </a:t>
            </a:r>
            <a:r>
              <a:rPr lang="ru-RU" dirty="0">
                <a:hlinkClick r:id="rId2" tooltip="Покупатель"/>
              </a:rPr>
              <a:t>«покупателями</a:t>
            </a:r>
            <a:r>
              <a:rPr lang="ru-RU" dirty="0"/>
              <a:t>»- учениками.</a:t>
            </a:r>
          </a:p>
          <a:p>
            <a:r>
              <a:rPr lang="ru-RU" dirty="0"/>
              <a:t> В процессе состязания между учениками -покупателями за право приобрести «товар» выявляется победитель аукциона. </a:t>
            </a:r>
          </a:p>
          <a:p>
            <a:r>
              <a:rPr lang="ru-RU" dirty="0"/>
              <a:t>Победителем аукциона признаётся лицо, выигравшее аукцион в соответствии с его правилами. В этом случае выставленный «лингвистический объект» приобретается победителем аукциона за знания. А наградой служат «5».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4DEB03-A5C3-DB4D-945E-60160E2B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820391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Лот №1 </a:t>
            </a:r>
            <a:r>
              <a:rPr lang="ru-RU" dirty="0"/>
              <a:t>слово </a:t>
            </a:r>
            <a:r>
              <a:rPr lang="ru-RU" b="1" dirty="0">
                <a:solidFill>
                  <a:srgbClr val="00B050"/>
                </a:solidFill>
              </a:rPr>
              <a:t>«мотивация»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57FDF6-B418-9E04-4948-69262335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dirty="0"/>
              <a:t>Можно подобрать синонимы: желание, стимул.</a:t>
            </a:r>
          </a:p>
          <a:p>
            <a:r>
              <a:rPr lang="ru-RU" dirty="0"/>
              <a:t>Все </a:t>
            </a:r>
            <a:r>
              <a:rPr lang="ru-RU" dirty="0" err="1"/>
              <a:t>сущ-ые</a:t>
            </a:r>
            <a:r>
              <a:rPr lang="ru-RU" dirty="0"/>
              <a:t> на –</a:t>
            </a:r>
            <a:r>
              <a:rPr lang="ru-RU" dirty="0" err="1"/>
              <a:t>ция</a:t>
            </a:r>
            <a:r>
              <a:rPr lang="ru-RU" dirty="0"/>
              <a:t> заимствованные.</a:t>
            </a:r>
          </a:p>
          <a:p>
            <a:r>
              <a:rPr lang="ru-RU" dirty="0"/>
              <a:t>Кол-во букв не совпадает с кол-во звуков: буква я даёт звук </a:t>
            </a:r>
            <a:r>
              <a:rPr lang="en-US" dirty="0"/>
              <a:t>[</a:t>
            </a:r>
            <a:r>
              <a:rPr lang="ru-RU" dirty="0" err="1"/>
              <a:t>йа</a:t>
            </a:r>
            <a:r>
              <a:rPr lang="en-US" dirty="0"/>
              <a:t>]</a:t>
            </a:r>
            <a:r>
              <a:rPr lang="ru-RU" dirty="0"/>
              <a:t>.</a:t>
            </a:r>
          </a:p>
          <a:p>
            <a:r>
              <a:rPr lang="ru-RU" dirty="0"/>
              <a:t>В корне слова гласная «о» в слабой позиции, </a:t>
            </a:r>
            <a:r>
              <a:rPr lang="ru-RU" dirty="0" err="1"/>
              <a:t>непровер</a:t>
            </a:r>
            <a:r>
              <a:rPr lang="ru-RU" dirty="0"/>
              <a:t>., </a:t>
            </a:r>
          </a:p>
          <a:p>
            <a:r>
              <a:rPr lang="ru-RU" dirty="0"/>
              <a:t>а «и» – проверяемая: «</a:t>
            </a:r>
            <a:r>
              <a:rPr lang="ru-RU" dirty="0" err="1"/>
              <a:t>мотИв</a:t>
            </a:r>
            <a:r>
              <a:rPr lang="ru-RU" dirty="0"/>
              <a:t>».</a:t>
            </a:r>
          </a:p>
          <a:p>
            <a:r>
              <a:rPr lang="ru-RU" dirty="0" err="1"/>
              <a:t>Сущ-ое</a:t>
            </a:r>
            <a:r>
              <a:rPr lang="ru-RU" dirty="0"/>
              <a:t> </a:t>
            </a:r>
            <a:r>
              <a:rPr lang="ru-RU" dirty="0" err="1"/>
              <a:t>ж.р</a:t>
            </a:r>
            <a:r>
              <a:rPr lang="ru-RU" dirty="0"/>
              <a:t>., 1 склонения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112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75F5EF-2B21-30AC-A6E7-3F3558AA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Подвожу к теме в 5 классе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FC886D4-AEB7-0A8A-D5D7-D916B4A1E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Падежные окончания имён </a:t>
            </a:r>
            <a:r>
              <a:rPr lang="ru-RU" dirty="0" err="1"/>
              <a:t>сущ-ых</a:t>
            </a:r>
            <a:r>
              <a:rPr lang="ru-RU" dirty="0"/>
              <a:t> на –</a:t>
            </a:r>
            <a:r>
              <a:rPr lang="ru-RU" dirty="0" err="1"/>
              <a:t>ия</a:t>
            </a:r>
            <a:r>
              <a:rPr lang="ru-RU" dirty="0"/>
              <a:t>, -</a:t>
            </a:r>
            <a:r>
              <a:rPr lang="ru-RU" dirty="0" err="1"/>
              <a:t>ий</a:t>
            </a:r>
            <a:r>
              <a:rPr lang="ru-RU" dirty="0"/>
              <a:t>, -</a:t>
            </a:r>
            <a:r>
              <a:rPr lang="ru-RU" dirty="0" err="1"/>
              <a:t>ие</a:t>
            </a:r>
            <a:endParaRPr lang="ru-RU" dirty="0"/>
          </a:p>
          <a:p>
            <a:r>
              <a:rPr lang="ru-RU" dirty="0"/>
              <a:t>Орфограмма и-ы после Ц</a:t>
            </a:r>
          </a:p>
          <a:p>
            <a:pPr algn="ctr"/>
            <a:r>
              <a:rPr lang="ru-RU" dirty="0"/>
              <a:t>В 6 классе к теме разносклоняемые имена </a:t>
            </a:r>
            <a:r>
              <a:rPr lang="ru-RU" dirty="0" err="1"/>
              <a:t>сущ-ые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3506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060979-4A89-3AF2-EE39-5F5D8957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404040"/>
                </a:solidFill>
                <a:latin typeface="Roboto" panose="02000000000000000000" pitchFamily="2" charset="0"/>
              </a:rPr>
              <a:t>Приём аукциона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4BB5D0-AFB5-ADF8-7908-C6F39E8EA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Направлен</a:t>
            </a:r>
          </a:p>
          <a:p>
            <a:r>
              <a:rPr lang="ru-RU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на актуализацию знаний учащихся о признаках тех объектов, которые включаются в работу</a:t>
            </a:r>
          </a:p>
          <a:p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на формирование познавательных умений(сравнение, анализ и синтез), регулятивных (составление плана действий).</a:t>
            </a:r>
            <a:r>
              <a:rPr lang="ru-RU" dirty="0"/>
              <a:t/>
            </a:r>
            <a:br>
              <a:rPr lang="ru-RU" dirty="0"/>
            </a:br>
            <a:r>
              <a:rPr lang="ru-RU" b="1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Формирует: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• умение описывать объект через имена и значения признаков;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• умение определять по заданным частям модели скрытые части;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• умение составлять внутренний план действий.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90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C4B288-CDAF-9193-CF33-A4D95346E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О</a:t>
            </a: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рфографическая мозаика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пазлы</a:t>
            </a:r>
            <a:r>
              <a:rPr lang="ru-RU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1C2155-760B-CF5F-DE7D-E98415FFE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История возникновения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-apple-system"/>
              </a:rPr>
              <a:t>пазла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 начинается в Великобритании XVIII века. В 1766 году картографу и </a:t>
            </a:r>
            <a:r>
              <a:rPr lang="ru-RU" b="0" i="0" dirty="0">
                <a:solidFill>
                  <a:srgbClr val="FF0000"/>
                </a:solidFill>
                <a:effectLst/>
                <a:latin typeface="-apple-system"/>
              </a:rPr>
              <a:t>учителю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 географии Джону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-apple-system"/>
              </a:rPr>
              <a:t>Спилсбери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 пришла в голову идея </a:t>
            </a:r>
            <a:r>
              <a:rPr lang="ru-RU" b="0" i="0" u="sng" dirty="0">
                <a:solidFill>
                  <a:srgbClr val="FF0000"/>
                </a:solidFill>
                <a:effectLst/>
                <a:latin typeface="-apple-system"/>
              </a:rPr>
              <a:t>нового учебного пособия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 - «разрезанной географической карты».</a:t>
            </a:r>
          </a:p>
          <a:p>
            <a:pPr algn="l"/>
            <a:r>
              <a:rPr lang="ru-RU" b="0" i="0" dirty="0" err="1">
                <a:solidFill>
                  <a:srgbClr val="000000"/>
                </a:solidFill>
                <a:effectLst/>
                <a:latin typeface="-apple-system"/>
              </a:rPr>
              <a:t>Спилсбери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 разрезал одну из карт по границам государств. Получившиеся фрагменты он наклеил не на привычный нам картон, а на громоздкие деревянные панели.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921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8D815A-7611-7D68-854C-99079FB8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C7B072-29DA-DA3B-8A55-80655DB2E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0" i="1" dirty="0">
                <a:solidFill>
                  <a:srgbClr val="000000"/>
                </a:solidFill>
                <a:effectLst/>
                <a:latin typeface="-apple-system"/>
              </a:rPr>
              <a:t>Таким образом, собирая элемент за элементом, ученик мог </a:t>
            </a:r>
            <a:r>
              <a:rPr lang="ru-RU" sz="4000" b="0" i="1" dirty="0">
                <a:solidFill>
                  <a:srgbClr val="FF0000"/>
                </a:solidFill>
                <a:effectLst/>
                <a:latin typeface="-apple-system"/>
              </a:rPr>
              <a:t>проверить свою память </a:t>
            </a:r>
            <a:r>
              <a:rPr lang="ru-RU" sz="4000" b="0" i="1" dirty="0">
                <a:solidFill>
                  <a:srgbClr val="000000"/>
                </a:solidFill>
                <a:effectLst/>
                <a:latin typeface="-apple-system"/>
              </a:rPr>
              <a:t>и собрать цельную географическую карту.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50517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140F44-6938-9B1C-205F-4A799CC50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-apple-system"/>
              </a:rPr>
              <a:t>Несмотря на высокую стоимость, учебное пособие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F70717-9B9B-4F04-6CBE-DF1DA79FB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завоевало огромную популярность как </a:t>
            </a:r>
            <a:r>
              <a:rPr lang="ru-RU" b="0" i="0" dirty="0">
                <a:solidFill>
                  <a:srgbClr val="FF0000"/>
                </a:solidFill>
                <a:effectLst/>
                <a:latin typeface="-apple-system"/>
              </a:rPr>
              <a:t>среди детей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, так и среди взрослых.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Множество школ стали заказывать </a:t>
            </a:r>
            <a:r>
              <a:rPr lang="ru-RU" b="0" i="0" dirty="0">
                <a:solidFill>
                  <a:srgbClr val="FF0000"/>
                </a:solidFill>
                <a:effectLst/>
                <a:latin typeface="-apple-system"/>
              </a:rPr>
              <a:t>подобные карты-</a:t>
            </a:r>
            <a:r>
              <a:rPr lang="ru-RU" b="0" i="0" dirty="0" err="1">
                <a:solidFill>
                  <a:srgbClr val="FF0000"/>
                </a:solidFill>
                <a:effectLst/>
                <a:latin typeface="-apple-system"/>
              </a:rPr>
              <a:t>пазлы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, и Джон усердно принялся за их изготовление. К сожалению, он не успел в полной мере насладиться деньгами и известностью, покинув мир на 30 году жизни.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Однако его идея продолжила развиваться. Спустя несколько десятилетий обучение с помощью соединяющихся элементов начали использовать </a:t>
            </a:r>
            <a:r>
              <a:rPr lang="ru-RU" b="0" i="0" dirty="0">
                <a:solidFill>
                  <a:srgbClr val="FF0000"/>
                </a:solidFill>
                <a:effectLst/>
                <a:latin typeface="-apple-system"/>
              </a:rPr>
              <a:t>представители других наук. 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Появились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-apple-system"/>
              </a:rPr>
              <a:t>пазлы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 в виде алфавита, таблицы умножения, генеалогического древа английских правителей и прочие.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1212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521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«Методы и приемы работы с обучающимися по повышению качества обучения»</vt:lpstr>
      <vt:lpstr>АУКЦИОН  пятёрок</vt:lpstr>
      <vt:lpstr>Условия аукциона:</vt:lpstr>
      <vt:lpstr>Лот №1 слово «мотивация»</vt:lpstr>
      <vt:lpstr>Подвожу к теме в 5 классе</vt:lpstr>
      <vt:lpstr>Приём аукциона</vt:lpstr>
      <vt:lpstr>Орфографическая мозаика (пазлы)</vt:lpstr>
      <vt:lpstr>Слайд 8</vt:lpstr>
      <vt:lpstr>Несмотря на высокую стоимость, учебное пособие </vt:lpstr>
      <vt:lpstr>орфографическая мозаика (пазлы)</vt:lpstr>
      <vt:lpstr>Такая дидактическая игра</vt:lpstr>
      <vt:lpstr>«Русская рулетка» или «Пан или пропал». Немного о выражении…</vt:lpstr>
      <vt:lpstr>Условия игры:</vt:lpstr>
      <vt:lpstr>Дополнительные условия:</vt:lpstr>
      <vt:lpstr>Систематическое использование интересных приёмов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АУКЦИОН  пятёрок</dc:title>
  <dc:creator>Учительская</dc:creator>
  <cp:lastModifiedBy>Никитина</cp:lastModifiedBy>
  <cp:revision>19</cp:revision>
  <dcterms:created xsi:type="dcterms:W3CDTF">2017-01-11T01:53:08Z</dcterms:created>
  <dcterms:modified xsi:type="dcterms:W3CDTF">2024-10-29T08:01:54Z</dcterms:modified>
</cp:coreProperties>
</file>